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6" r:id="rId10"/>
    <p:sldId id="267" r:id="rId11"/>
    <p:sldId id="265" r:id="rId12"/>
    <p:sldId id="263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5" r:id="rId58"/>
    <p:sldId id="314" r:id="rId59"/>
    <p:sldId id="316" r:id="rId60"/>
    <p:sldId id="317" r:id="rId61"/>
    <p:sldId id="318" r:id="rId62"/>
    <p:sldId id="319" r:id="rId63"/>
    <p:sldId id="320" r:id="rId64"/>
    <p:sldId id="322" r:id="rId65"/>
    <p:sldId id="321" r:id="rId66"/>
    <p:sldId id="323" r:id="rId67"/>
    <p:sldId id="324" r:id="rId68"/>
    <p:sldId id="325" r:id="rId69"/>
    <p:sldId id="326" r:id="rId7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7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BCB3-483F-4FED-9BC5-6439152E0061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BF36B-1C05-40D4-B2D3-8ABAEFA9F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BCB3-483F-4FED-9BC5-6439152E0061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BF36B-1C05-40D4-B2D3-8ABAEFA9F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BCB3-483F-4FED-9BC5-6439152E0061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BF36B-1C05-40D4-B2D3-8ABAEFA9F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BCB3-483F-4FED-9BC5-6439152E0061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BF36B-1C05-40D4-B2D3-8ABAEFA9F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BCB3-483F-4FED-9BC5-6439152E0061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BF36B-1C05-40D4-B2D3-8ABAEFA9F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BCB3-483F-4FED-9BC5-6439152E0061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BF36B-1C05-40D4-B2D3-8ABAEFA9F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BCB3-483F-4FED-9BC5-6439152E0061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BF36B-1C05-40D4-B2D3-8ABAEFA9F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BCB3-483F-4FED-9BC5-6439152E0061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BF36B-1C05-40D4-B2D3-8ABAEFA9F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BCB3-483F-4FED-9BC5-6439152E0061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BF36B-1C05-40D4-B2D3-8ABAEFA9F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BCB3-483F-4FED-9BC5-6439152E0061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BF36B-1C05-40D4-B2D3-8ABAEFA9F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BCB3-483F-4FED-9BC5-6439152E0061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BF36B-1C05-40D4-B2D3-8ABAEFA9F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40000"/>
                <a:lumOff val="6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48BCB3-483F-4FED-9BC5-6439152E0061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BF36B-1C05-40D4-B2D3-8ABAEFA9F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Infectious Diseases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2008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Bioterrorism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err="1" smtClean="0"/>
              <a:t>Ricin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Waste leftover from processing castor beans</a:t>
            </a:r>
          </a:p>
          <a:p>
            <a:r>
              <a:rPr lang="en-US" dirty="0" smtClean="0"/>
              <a:t>V/D, dehydration, hypotension, hallucinations, seizures, </a:t>
            </a:r>
            <a:r>
              <a:rPr lang="en-US" dirty="0" err="1" smtClean="0"/>
              <a:t>hematuria</a:t>
            </a:r>
            <a:r>
              <a:rPr lang="en-US" dirty="0" smtClean="0"/>
              <a:t>, multiple organ dysfunction</a:t>
            </a:r>
          </a:p>
          <a:p>
            <a:endParaRPr lang="en-US" dirty="0" smtClean="0"/>
          </a:p>
          <a:p>
            <a:r>
              <a:rPr lang="en-US" dirty="0" smtClean="0"/>
              <a:t>No </a:t>
            </a:r>
            <a:r>
              <a:rPr lang="en-US" dirty="0" err="1" smtClean="0"/>
              <a:t>tx</a:t>
            </a:r>
            <a:r>
              <a:rPr lang="en-US" dirty="0" smtClean="0"/>
              <a:t> available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Bioterrorism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Needs Immediate Treatment, Suspect …</a:t>
            </a:r>
          </a:p>
          <a:p>
            <a:pPr lvl="1"/>
            <a:r>
              <a:rPr lang="en-US" dirty="0" smtClean="0"/>
              <a:t>Respiratory Symptoms</a:t>
            </a:r>
          </a:p>
          <a:p>
            <a:pPr lvl="2"/>
            <a:r>
              <a:rPr lang="en-US" dirty="0" smtClean="0"/>
              <a:t>Acute: Cyanide</a:t>
            </a:r>
          </a:p>
          <a:p>
            <a:pPr lvl="3"/>
            <a:r>
              <a:rPr lang="en-US" dirty="0" smtClean="0"/>
              <a:t>Also nerve agents, mustard, lewisite, phosgene, SEB</a:t>
            </a:r>
          </a:p>
          <a:p>
            <a:pPr lvl="2"/>
            <a:r>
              <a:rPr lang="en-US" dirty="0" smtClean="0"/>
              <a:t>Delayed: Anthrax, Plague, Tularemia</a:t>
            </a:r>
          </a:p>
          <a:p>
            <a:pPr lvl="3"/>
            <a:r>
              <a:rPr lang="en-US" dirty="0" smtClean="0"/>
              <a:t>Also Q Fever, SEB, </a:t>
            </a:r>
            <a:r>
              <a:rPr lang="en-US" dirty="0" err="1" smtClean="0"/>
              <a:t>ricin</a:t>
            </a:r>
            <a:r>
              <a:rPr lang="en-US" dirty="0" smtClean="0"/>
              <a:t>, mustard, lewisite, phosgene</a:t>
            </a:r>
          </a:p>
          <a:p>
            <a:pPr lvl="1"/>
            <a:r>
              <a:rPr lang="en-US" dirty="0" smtClean="0"/>
              <a:t>Neurological Symptoms</a:t>
            </a:r>
          </a:p>
          <a:p>
            <a:pPr lvl="2"/>
            <a:r>
              <a:rPr lang="en-US" dirty="0" smtClean="0"/>
              <a:t>Acute: Nerve agents</a:t>
            </a:r>
          </a:p>
          <a:p>
            <a:pPr lvl="3"/>
            <a:r>
              <a:rPr lang="en-US" dirty="0" smtClean="0"/>
              <a:t>Also cyanide</a:t>
            </a:r>
          </a:p>
          <a:p>
            <a:pPr lvl="2"/>
            <a:r>
              <a:rPr lang="en-US" dirty="0" smtClean="0"/>
              <a:t>Delayed: Botulism</a:t>
            </a:r>
          </a:p>
          <a:p>
            <a:pPr lvl="3"/>
            <a:r>
              <a:rPr lang="en-US" dirty="0" smtClean="0"/>
              <a:t>Also VEE-CNS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Bioterrorism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“Active” Research</a:t>
            </a:r>
          </a:p>
          <a:p>
            <a:pPr lvl="1"/>
            <a:r>
              <a:rPr lang="en-US" dirty="0" smtClean="0"/>
              <a:t>Algeria</a:t>
            </a:r>
          </a:p>
          <a:p>
            <a:pPr lvl="1"/>
            <a:r>
              <a:rPr lang="en-US" dirty="0" smtClean="0"/>
              <a:t>Egypt</a:t>
            </a:r>
          </a:p>
          <a:p>
            <a:pPr lvl="1"/>
            <a:r>
              <a:rPr lang="en-US" dirty="0" smtClean="0"/>
              <a:t>India</a:t>
            </a:r>
          </a:p>
          <a:p>
            <a:pPr lvl="1"/>
            <a:r>
              <a:rPr lang="en-US" dirty="0" smtClean="0"/>
              <a:t>Iran</a:t>
            </a:r>
          </a:p>
          <a:p>
            <a:pPr lvl="1"/>
            <a:r>
              <a:rPr lang="en-US" dirty="0" smtClean="0"/>
              <a:t>Israel</a:t>
            </a:r>
          </a:p>
          <a:p>
            <a:pPr lvl="1"/>
            <a:r>
              <a:rPr lang="en-US" dirty="0" smtClean="0"/>
              <a:t>N. Korea</a:t>
            </a:r>
          </a:p>
          <a:p>
            <a:pPr lvl="1"/>
            <a:r>
              <a:rPr lang="en-US" dirty="0" smtClean="0"/>
              <a:t>Pakistan</a:t>
            </a:r>
          </a:p>
          <a:p>
            <a:pPr lvl="1"/>
            <a:r>
              <a:rPr lang="en-US" dirty="0" smtClean="0"/>
              <a:t>Syria</a:t>
            </a:r>
          </a:p>
          <a:p>
            <a:pPr lvl="1"/>
            <a:r>
              <a:rPr lang="en-US" dirty="0" smtClean="0"/>
              <a:t>Taiwan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“Secretly” Developing</a:t>
            </a:r>
          </a:p>
          <a:p>
            <a:pPr lvl="1"/>
            <a:r>
              <a:rPr lang="en-US" dirty="0" smtClean="0"/>
              <a:t>China</a:t>
            </a:r>
          </a:p>
          <a:p>
            <a:pPr lvl="1"/>
            <a:r>
              <a:rPr lang="en-US" dirty="0" smtClean="0"/>
              <a:t>Russia</a:t>
            </a:r>
          </a:p>
          <a:p>
            <a:r>
              <a:rPr lang="en-US" dirty="0" smtClean="0"/>
              <a:t>“Former” Programs</a:t>
            </a:r>
          </a:p>
          <a:p>
            <a:pPr lvl="1"/>
            <a:r>
              <a:rPr lang="en-US" dirty="0" smtClean="0"/>
              <a:t>Canada</a:t>
            </a:r>
          </a:p>
          <a:p>
            <a:pPr lvl="1"/>
            <a:r>
              <a:rPr lang="en-US" dirty="0" smtClean="0"/>
              <a:t>France</a:t>
            </a:r>
          </a:p>
          <a:p>
            <a:pPr lvl="1"/>
            <a:r>
              <a:rPr lang="en-US" dirty="0" smtClean="0"/>
              <a:t>Germany</a:t>
            </a:r>
          </a:p>
          <a:p>
            <a:pPr lvl="1"/>
            <a:r>
              <a:rPr lang="en-US" dirty="0" smtClean="0"/>
              <a:t>Japan</a:t>
            </a:r>
          </a:p>
          <a:p>
            <a:pPr lvl="1"/>
            <a:r>
              <a:rPr lang="en-US" dirty="0" smtClean="0"/>
              <a:t>S. Africa</a:t>
            </a:r>
          </a:p>
          <a:p>
            <a:pPr lvl="1"/>
            <a:r>
              <a:rPr lang="en-US" dirty="0" smtClean="0"/>
              <a:t>UK, US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Immunocompromised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Deficiencies in</a:t>
            </a:r>
          </a:p>
          <a:p>
            <a:pPr lvl="1"/>
            <a:r>
              <a:rPr lang="en-US" dirty="0" smtClean="0"/>
              <a:t>Complement</a:t>
            </a:r>
          </a:p>
          <a:p>
            <a:pPr lvl="1"/>
            <a:r>
              <a:rPr lang="en-US" dirty="0" smtClean="0"/>
              <a:t>IG/B-Cell</a:t>
            </a:r>
          </a:p>
          <a:p>
            <a:pPr lvl="1"/>
            <a:r>
              <a:rPr lang="en-US" dirty="0" smtClean="0"/>
              <a:t>Phagocyte</a:t>
            </a:r>
          </a:p>
          <a:p>
            <a:pPr lvl="1"/>
            <a:r>
              <a:rPr lang="en-US" dirty="0" smtClean="0"/>
              <a:t>T-cell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Clues</a:t>
            </a:r>
          </a:p>
          <a:p>
            <a:pPr lvl="1"/>
            <a:r>
              <a:rPr lang="en-US" dirty="0" smtClean="0"/>
              <a:t>Recurrent </a:t>
            </a:r>
            <a:r>
              <a:rPr lang="en-US" dirty="0" err="1" smtClean="0"/>
              <a:t>Neisseria</a:t>
            </a:r>
            <a:r>
              <a:rPr lang="en-US" dirty="0" smtClean="0"/>
              <a:t> </a:t>
            </a:r>
            <a:r>
              <a:rPr lang="en-US" dirty="0" err="1" smtClean="0"/>
              <a:t>inf</a:t>
            </a:r>
            <a:endParaRPr lang="en-US" dirty="0" smtClean="0"/>
          </a:p>
          <a:p>
            <a:pPr lvl="1"/>
            <a:r>
              <a:rPr lang="en-US" dirty="0" smtClean="0"/>
              <a:t>Recurrent pneumonia</a:t>
            </a:r>
          </a:p>
          <a:p>
            <a:pPr lvl="1"/>
            <a:r>
              <a:rPr lang="en-US" dirty="0" smtClean="0"/>
              <a:t>Severe presentation</a:t>
            </a:r>
          </a:p>
          <a:p>
            <a:pPr lvl="1"/>
            <a:r>
              <a:rPr lang="en-US" dirty="0" err="1" smtClean="0"/>
              <a:t>Pneumocystis</a:t>
            </a:r>
            <a:r>
              <a:rPr lang="en-US" dirty="0" smtClean="0"/>
              <a:t> </a:t>
            </a:r>
            <a:r>
              <a:rPr lang="en-US" dirty="0" err="1" smtClean="0"/>
              <a:t>jiroveci</a:t>
            </a:r>
            <a:endParaRPr lang="en-US" dirty="0" smtClean="0"/>
          </a:p>
          <a:p>
            <a:pPr lvl="1"/>
            <a:r>
              <a:rPr lang="en-US" dirty="0" err="1" smtClean="0"/>
              <a:t>Burkholderia</a:t>
            </a:r>
            <a:r>
              <a:rPr lang="en-US" dirty="0" smtClean="0"/>
              <a:t> </a:t>
            </a:r>
            <a:r>
              <a:rPr lang="en-US" dirty="0" err="1" smtClean="0"/>
              <a:t>cepacia</a:t>
            </a:r>
            <a:endParaRPr lang="en-US" dirty="0" smtClean="0"/>
          </a:p>
          <a:p>
            <a:pPr lvl="1"/>
            <a:r>
              <a:rPr lang="en-US" dirty="0" smtClean="0"/>
              <a:t>Non-TB </a:t>
            </a:r>
            <a:r>
              <a:rPr lang="en-US" dirty="0" err="1" smtClean="0"/>
              <a:t>Mycobacteria</a:t>
            </a:r>
            <a:endParaRPr lang="en-US" dirty="0" smtClean="0"/>
          </a:p>
          <a:p>
            <a:pPr lvl="1"/>
            <a:r>
              <a:rPr lang="en-US" dirty="0" err="1" smtClean="0"/>
              <a:t>Aspergillus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Complement Deficiency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Hereditary </a:t>
            </a:r>
            <a:r>
              <a:rPr lang="en-US" dirty="0" err="1" smtClean="0"/>
              <a:t>angioedema</a:t>
            </a:r>
            <a:endParaRPr lang="en-US" dirty="0" smtClean="0"/>
          </a:p>
          <a:p>
            <a:pPr lvl="1"/>
            <a:r>
              <a:rPr lang="en-US" dirty="0" smtClean="0"/>
              <a:t>C1 inhibitor deficiency</a:t>
            </a:r>
          </a:p>
          <a:p>
            <a:pPr lvl="1"/>
            <a:r>
              <a:rPr lang="en-US" dirty="0" smtClean="0"/>
              <a:t>Overactive complement</a:t>
            </a:r>
          </a:p>
          <a:p>
            <a:pPr lvl="1"/>
            <a:r>
              <a:rPr lang="en-US" dirty="0" smtClean="0"/>
              <a:t>Minor stressors trigger attacks</a:t>
            </a:r>
          </a:p>
          <a:p>
            <a:r>
              <a:rPr lang="en-US" dirty="0" smtClean="0"/>
              <a:t>C5-9 Deficiency</a:t>
            </a:r>
          </a:p>
          <a:p>
            <a:pPr lvl="1"/>
            <a:r>
              <a:rPr lang="en-US" dirty="0" smtClean="0"/>
              <a:t>MAC </a:t>
            </a:r>
            <a:r>
              <a:rPr lang="en-US" dirty="0" err="1" smtClean="0"/>
              <a:t>lysis</a:t>
            </a:r>
            <a:r>
              <a:rPr lang="en-US" dirty="0" smtClean="0"/>
              <a:t> defect</a:t>
            </a:r>
          </a:p>
          <a:p>
            <a:pPr lvl="1"/>
            <a:r>
              <a:rPr lang="en-US" dirty="0" err="1" smtClean="0"/>
              <a:t>Neisseria</a:t>
            </a:r>
            <a:r>
              <a:rPr lang="en-US" dirty="0" smtClean="0"/>
              <a:t> </a:t>
            </a:r>
            <a:r>
              <a:rPr lang="en-US" dirty="0" err="1" smtClean="0"/>
              <a:t>bacteremia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DAF and CD59</a:t>
            </a:r>
          </a:p>
          <a:p>
            <a:pPr lvl="1"/>
            <a:r>
              <a:rPr lang="en-US" dirty="0" err="1" smtClean="0"/>
              <a:t>Paroxymal</a:t>
            </a:r>
            <a:r>
              <a:rPr lang="en-US" dirty="0" smtClean="0"/>
              <a:t> nocturnal </a:t>
            </a:r>
            <a:r>
              <a:rPr lang="en-US" dirty="0" err="1" smtClean="0"/>
              <a:t>hemoglobinuria</a:t>
            </a:r>
            <a:endParaRPr lang="en-US" dirty="0" smtClean="0"/>
          </a:p>
          <a:p>
            <a:r>
              <a:rPr lang="en-US" dirty="0" smtClean="0"/>
              <a:t>C1, C3, C4 deficiency</a:t>
            </a:r>
          </a:p>
          <a:p>
            <a:pPr lvl="1"/>
            <a:r>
              <a:rPr lang="en-US" dirty="0" smtClean="0"/>
              <a:t>Recurrent </a:t>
            </a:r>
            <a:r>
              <a:rPr lang="en-US" dirty="0" err="1" smtClean="0"/>
              <a:t>pyogenic</a:t>
            </a:r>
            <a:r>
              <a:rPr lang="en-US" dirty="0" smtClean="0"/>
              <a:t> sinus and respiratory infection</a:t>
            </a:r>
          </a:p>
          <a:p>
            <a:r>
              <a:rPr lang="en-US" dirty="0" smtClean="0"/>
              <a:t>C1q deficiency</a:t>
            </a:r>
          </a:p>
          <a:p>
            <a:pPr lvl="1"/>
            <a:r>
              <a:rPr lang="en-US" dirty="0" smtClean="0"/>
              <a:t>90% have SLE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Ig</a:t>
            </a:r>
            <a:r>
              <a:rPr lang="en-US" dirty="0" smtClean="0"/>
              <a:t>/B-Cell Deficiency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Bruton’s</a:t>
            </a:r>
            <a:r>
              <a:rPr lang="en-US" dirty="0" smtClean="0"/>
              <a:t>) X-Linked </a:t>
            </a:r>
            <a:r>
              <a:rPr lang="en-US" dirty="0" err="1" smtClean="0"/>
              <a:t>Agammaglobulinema</a:t>
            </a:r>
            <a:endParaRPr lang="en-US" dirty="0" smtClean="0"/>
          </a:p>
          <a:p>
            <a:pPr lvl="1"/>
            <a:r>
              <a:rPr lang="en-US" dirty="0" err="1" smtClean="0"/>
              <a:t>Btk</a:t>
            </a:r>
            <a:r>
              <a:rPr lang="en-US" dirty="0" smtClean="0"/>
              <a:t> defect, no B-cells, </a:t>
            </a:r>
            <a:r>
              <a:rPr lang="en-US" dirty="0" err="1" smtClean="0"/>
              <a:t>Ig</a:t>
            </a:r>
            <a:endParaRPr lang="en-US" dirty="0" smtClean="0"/>
          </a:p>
          <a:p>
            <a:pPr lvl="1"/>
            <a:r>
              <a:rPr lang="en-US" dirty="0" smtClean="0"/>
              <a:t>Multiple </a:t>
            </a:r>
            <a:r>
              <a:rPr lang="en-US" dirty="0" err="1" smtClean="0"/>
              <a:t>pyogenic</a:t>
            </a:r>
            <a:r>
              <a:rPr lang="en-US" dirty="0" smtClean="0"/>
              <a:t> infections</a:t>
            </a:r>
          </a:p>
          <a:p>
            <a:pPr lvl="1"/>
            <a:r>
              <a:rPr lang="en-US" dirty="0" smtClean="0"/>
              <a:t>No live vaccines!</a:t>
            </a:r>
          </a:p>
          <a:p>
            <a:pPr lvl="1"/>
            <a:r>
              <a:rPr lang="en-US" dirty="0" err="1" smtClean="0"/>
              <a:t>Tx</a:t>
            </a:r>
            <a:r>
              <a:rPr lang="en-US" dirty="0" smtClean="0"/>
              <a:t>: </a:t>
            </a:r>
            <a:r>
              <a:rPr lang="en-US" dirty="0" err="1" smtClean="0"/>
              <a:t>IvIg</a:t>
            </a:r>
            <a:endParaRPr lang="en-US" dirty="0" smtClean="0"/>
          </a:p>
          <a:p>
            <a:r>
              <a:rPr lang="en-US" dirty="0" smtClean="0"/>
              <a:t>Hyper </a:t>
            </a:r>
            <a:r>
              <a:rPr lang="en-US" dirty="0" err="1" smtClean="0"/>
              <a:t>IgM</a:t>
            </a:r>
            <a:r>
              <a:rPr lang="en-US" dirty="0" smtClean="0"/>
              <a:t> Syndrome</a:t>
            </a:r>
          </a:p>
          <a:p>
            <a:pPr lvl="1"/>
            <a:r>
              <a:rPr lang="en-US" dirty="0" smtClean="0"/>
              <a:t>X-linked, normal B-cell</a:t>
            </a:r>
          </a:p>
          <a:p>
            <a:pPr lvl="1"/>
            <a:r>
              <a:rPr lang="en-US" dirty="0" smtClean="0"/>
              <a:t>Low </a:t>
            </a:r>
            <a:r>
              <a:rPr lang="en-US" dirty="0" err="1" smtClean="0"/>
              <a:t>Ig</a:t>
            </a:r>
            <a:r>
              <a:rPr lang="en-US" dirty="0" smtClean="0"/>
              <a:t> but high </a:t>
            </a:r>
            <a:r>
              <a:rPr lang="en-US" dirty="0" err="1" smtClean="0"/>
              <a:t>IgM</a:t>
            </a:r>
            <a:endParaRPr lang="en-US" dirty="0" smtClean="0"/>
          </a:p>
          <a:p>
            <a:pPr lvl="1"/>
            <a:r>
              <a:rPr lang="en-US" dirty="0" err="1" smtClean="0"/>
              <a:t>Pneumocystis</a:t>
            </a:r>
            <a:r>
              <a:rPr lang="en-US" dirty="0" smtClean="0"/>
              <a:t> infections</a:t>
            </a:r>
          </a:p>
          <a:p>
            <a:pPr lvl="1"/>
            <a:r>
              <a:rPr lang="en-US" dirty="0" smtClean="0"/>
              <a:t>T-cells lack CD40L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CVID</a:t>
            </a:r>
          </a:p>
          <a:p>
            <a:pPr lvl="1"/>
            <a:r>
              <a:rPr lang="en-US" dirty="0" smtClean="0"/>
              <a:t>Low </a:t>
            </a:r>
            <a:r>
              <a:rPr lang="en-US" dirty="0" err="1" smtClean="0"/>
              <a:t>Ig</a:t>
            </a:r>
            <a:r>
              <a:rPr lang="en-US" dirty="0" smtClean="0"/>
              <a:t>, normal B-cell</a:t>
            </a:r>
          </a:p>
          <a:p>
            <a:pPr lvl="1"/>
            <a:r>
              <a:rPr lang="en-US" dirty="0" smtClean="0"/>
              <a:t>Recurrent sinus, respiratory infections</a:t>
            </a:r>
          </a:p>
          <a:p>
            <a:pPr lvl="1"/>
            <a:r>
              <a:rPr lang="en-US" dirty="0" smtClean="0"/>
              <a:t>Chronic infections with </a:t>
            </a:r>
            <a:r>
              <a:rPr lang="en-US" dirty="0" err="1" smtClean="0"/>
              <a:t>Giardia</a:t>
            </a:r>
            <a:r>
              <a:rPr lang="en-US" dirty="0" smtClean="0"/>
              <a:t>, Campylobacter</a:t>
            </a:r>
          </a:p>
          <a:p>
            <a:pPr lvl="1"/>
            <a:r>
              <a:rPr lang="en-US" dirty="0" err="1" smtClean="0"/>
              <a:t>Tx</a:t>
            </a:r>
            <a:r>
              <a:rPr lang="en-US" dirty="0" smtClean="0"/>
              <a:t>: ATB, </a:t>
            </a:r>
            <a:r>
              <a:rPr lang="en-US" dirty="0" err="1" smtClean="0"/>
              <a:t>IVIg</a:t>
            </a:r>
            <a:endParaRPr lang="en-US" dirty="0" smtClean="0"/>
          </a:p>
          <a:p>
            <a:r>
              <a:rPr lang="en-US" dirty="0" err="1" smtClean="0"/>
              <a:t>IgA</a:t>
            </a:r>
            <a:r>
              <a:rPr lang="en-US" dirty="0" smtClean="0"/>
              <a:t> deficiency</a:t>
            </a:r>
          </a:p>
          <a:p>
            <a:pPr lvl="1"/>
            <a:r>
              <a:rPr lang="en-US" dirty="0" smtClean="0"/>
              <a:t>Associated with CVID</a:t>
            </a:r>
          </a:p>
          <a:p>
            <a:pPr lvl="1"/>
            <a:r>
              <a:rPr lang="en-US" dirty="0" smtClean="0"/>
              <a:t>Compensated by others</a:t>
            </a:r>
          </a:p>
          <a:p>
            <a:r>
              <a:rPr lang="en-US" dirty="0" smtClean="0"/>
              <a:t>Secondary </a:t>
            </a:r>
            <a:r>
              <a:rPr lang="en-US" dirty="0" err="1" smtClean="0"/>
              <a:t>Ig</a:t>
            </a:r>
            <a:r>
              <a:rPr lang="en-US" dirty="0" smtClean="0"/>
              <a:t> deficiencies</a:t>
            </a:r>
          </a:p>
          <a:p>
            <a:pPr lvl="1"/>
            <a:r>
              <a:rPr lang="en-US" dirty="0" smtClean="0"/>
              <a:t>Multiple myeloma, leukemia, skin burns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Neutrophil</a:t>
            </a:r>
            <a:r>
              <a:rPr lang="en-US" dirty="0" smtClean="0"/>
              <a:t> Deficiency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Neutropenia</a:t>
            </a:r>
            <a:endParaRPr lang="en-US" dirty="0" smtClean="0"/>
          </a:p>
          <a:p>
            <a:pPr lvl="1"/>
            <a:r>
              <a:rPr lang="en-US" dirty="0" smtClean="0"/>
              <a:t>Causes</a:t>
            </a:r>
          </a:p>
          <a:p>
            <a:pPr lvl="2"/>
            <a:r>
              <a:rPr lang="en-US" dirty="0" smtClean="0"/>
              <a:t>Blacks have lower counts</a:t>
            </a:r>
          </a:p>
          <a:p>
            <a:pPr lvl="2"/>
            <a:r>
              <a:rPr lang="en-US" dirty="0" smtClean="0"/>
              <a:t>Chemotherapy patients</a:t>
            </a:r>
          </a:p>
          <a:p>
            <a:pPr lvl="2"/>
            <a:r>
              <a:rPr lang="en-US" dirty="0" smtClean="0"/>
              <a:t>Post-infection, sepsis</a:t>
            </a:r>
          </a:p>
          <a:p>
            <a:pPr lvl="2"/>
            <a:r>
              <a:rPr lang="en-US" dirty="0" smtClean="0"/>
              <a:t>Sulfa-drugs, </a:t>
            </a:r>
            <a:r>
              <a:rPr lang="el-GR" dirty="0" smtClean="0"/>
              <a:t>β</a:t>
            </a:r>
            <a:r>
              <a:rPr lang="en-US" dirty="0" smtClean="0"/>
              <a:t>-</a:t>
            </a:r>
            <a:r>
              <a:rPr lang="en-US" dirty="0" err="1" smtClean="0"/>
              <a:t>lactams</a:t>
            </a:r>
            <a:endParaRPr lang="en-US" dirty="0" smtClean="0"/>
          </a:p>
          <a:p>
            <a:pPr lvl="1"/>
            <a:r>
              <a:rPr lang="en-US" dirty="0" smtClean="0"/>
              <a:t>Infections</a:t>
            </a:r>
          </a:p>
          <a:p>
            <a:pPr lvl="2"/>
            <a:r>
              <a:rPr lang="en-US" dirty="0" err="1" smtClean="0"/>
              <a:t>Mucositis</a:t>
            </a:r>
            <a:endParaRPr lang="en-US" dirty="0" smtClean="0"/>
          </a:p>
          <a:p>
            <a:pPr lvl="2"/>
            <a:r>
              <a:rPr lang="en-US" dirty="0" err="1" smtClean="0"/>
              <a:t>Ecthyma</a:t>
            </a:r>
            <a:r>
              <a:rPr lang="en-US" dirty="0" smtClean="0"/>
              <a:t> </a:t>
            </a:r>
            <a:r>
              <a:rPr lang="en-US" dirty="0" err="1" smtClean="0"/>
              <a:t>gangrenosum</a:t>
            </a:r>
            <a:endParaRPr lang="en-US" dirty="0" smtClean="0"/>
          </a:p>
          <a:p>
            <a:pPr lvl="2"/>
            <a:r>
              <a:rPr lang="en-US" dirty="0" smtClean="0"/>
              <a:t>Disseminated </a:t>
            </a:r>
            <a:r>
              <a:rPr lang="en-US" dirty="0" err="1" smtClean="0"/>
              <a:t>candidiasis</a:t>
            </a:r>
            <a:endParaRPr lang="en-US" dirty="0" smtClean="0"/>
          </a:p>
          <a:p>
            <a:pPr lvl="2"/>
            <a:r>
              <a:rPr lang="en-US" dirty="0" err="1" smtClean="0"/>
              <a:t>Aspergillosis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Hereditary Cyclic N.</a:t>
            </a:r>
          </a:p>
          <a:p>
            <a:pPr lvl="1"/>
            <a:r>
              <a:rPr lang="en-US" dirty="0" smtClean="0"/>
              <a:t>AD, ELA2 mutation</a:t>
            </a:r>
          </a:p>
          <a:p>
            <a:pPr lvl="1"/>
            <a:r>
              <a:rPr lang="en-US" dirty="0" smtClean="0"/>
              <a:t>Predictable cycles</a:t>
            </a:r>
          </a:p>
          <a:p>
            <a:pPr lvl="1"/>
            <a:r>
              <a:rPr lang="en-US" dirty="0" err="1" smtClean="0"/>
              <a:t>Aphtous</a:t>
            </a:r>
            <a:r>
              <a:rPr lang="en-US" dirty="0" smtClean="0"/>
              <a:t> </a:t>
            </a:r>
            <a:r>
              <a:rPr lang="en-US" dirty="0" err="1" smtClean="0"/>
              <a:t>stomatitis</a:t>
            </a:r>
            <a:endParaRPr lang="en-US" dirty="0" smtClean="0"/>
          </a:p>
          <a:p>
            <a:pPr lvl="1"/>
            <a:r>
              <a:rPr lang="en-US" dirty="0" err="1" smtClean="0"/>
              <a:t>Tx</a:t>
            </a:r>
            <a:r>
              <a:rPr lang="en-US" dirty="0" smtClean="0"/>
              <a:t>: G-CSF, steroids</a:t>
            </a:r>
          </a:p>
          <a:p>
            <a:r>
              <a:rPr lang="en-US" dirty="0" err="1" smtClean="0"/>
              <a:t>Chediak</a:t>
            </a:r>
            <a:r>
              <a:rPr lang="en-US" dirty="0" smtClean="0"/>
              <a:t>-Higashi Syndrome</a:t>
            </a:r>
          </a:p>
          <a:p>
            <a:pPr lvl="1"/>
            <a:r>
              <a:rPr lang="en-US" dirty="0" smtClean="0"/>
              <a:t>AR, LYST mutation</a:t>
            </a:r>
          </a:p>
          <a:p>
            <a:pPr lvl="1"/>
            <a:r>
              <a:rPr lang="en-US" dirty="0" smtClean="0"/>
              <a:t>Giant </a:t>
            </a:r>
            <a:r>
              <a:rPr lang="en-US" dirty="0" err="1" smtClean="0"/>
              <a:t>lysosomes</a:t>
            </a:r>
            <a:r>
              <a:rPr lang="en-US" dirty="0" smtClean="0"/>
              <a:t>, ineffective </a:t>
            </a:r>
            <a:r>
              <a:rPr lang="en-US" dirty="0" err="1" smtClean="0"/>
              <a:t>granulopoiesis</a:t>
            </a:r>
            <a:endParaRPr lang="en-US" dirty="0" smtClean="0"/>
          </a:p>
          <a:p>
            <a:pPr lvl="1"/>
            <a:r>
              <a:rPr lang="en-US" dirty="0" err="1" smtClean="0"/>
              <a:t>Oculocutaneous</a:t>
            </a:r>
            <a:r>
              <a:rPr lang="en-US" dirty="0" smtClean="0"/>
              <a:t> albinism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Neutrophil</a:t>
            </a:r>
            <a:r>
              <a:rPr lang="en-US" dirty="0" smtClean="0"/>
              <a:t> Deficiency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Job’s Syndrome</a:t>
            </a:r>
          </a:p>
          <a:p>
            <a:pPr lvl="1"/>
            <a:r>
              <a:rPr lang="en-US" dirty="0" smtClean="0"/>
              <a:t>Hyper </a:t>
            </a:r>
            <a:r>
              <a:rPr lang="en-US" dirty="0" err="1" smtClean="0"/>
              <a:t>IgE</a:t>
            </a:r>
            <a:r>
              <a:rPr lang="en-US" dirty="0" smtClean="0"/>
              <a:t>, impaired </a:t>
            </a:r>
            <a:r>
              <a:rPr lang="en-US" dirty="0" err="1" smtClean="0"/>
              <a:t>chemotaxis</a:t>
            </a:r>
            <a:endParaRPr lang="en-US" dirty="0" smtClean="0"/>
          </a:p>
          <a:p>
            <a:pPr lvl="1"/>
            <a:r>
              <a:rPr lang="en-US" dirty="0" smtClean="0"/>
              <a:t>STAT3 gene mutation</a:t>
            </a:r>
          </a:p>
          <a:p>
            <a:pPr lvl="1"/>
            <a:r>
              <a:rPr lang="en-US" dirty="0" err="1" smtClean="0"/>
              <a:t>Facies</a:t>
            </a:r>
            <a:r>
              <a:rPr lang="en-US" dirty="0" smtClean="0"/>
              <a:t>, scoliosis, skin abscesses, sinusitis</a:t>
            </a:r>
          </a:p>
          <a:p>
            <a:r>
              <a:rPr lang="en-US" dirty="0" err="1" smtClean="0"/>
              <a:t>Myeloperoxidase</a:t>
            </a:r>
            <a:r>
              <a:rPr lang="en-US" dirty="0" smtClean="0"/>
              <a:t> (MPO)</a:t>
            </a:r>
          </a:p>
          <a:p>
            <a:pPr lvl="1"/>
            <a:r>
              <a:rPr lang="en-US" dirty="0" smtClean="0"/>
              <a:t>Makes pus green</a:t>
            </a:r>
          </a:p>
          <a:p>
            <a:pPr lvl="1"/>
            <a:r>
              <a:rPr lang="en-US" dirty="0" smtClean="0"/>
              <a:t>Converts 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en-US" dirty="0" smtClean="0"/>
              <a:t> to </a:t>
            </a:r>
            <a:r>
              <a:rPr lang="en-US" dirty="0" err="1" smtClean="0"/>
              <a:t>HOCl</a:t>
            </a:r>
            <a:endParaRPr lang="en-US" dirty="0" smtClean="0"/>
          </a:p>
          <a:p>
            <a:pPr lvl="1"/>
            <a:r>
              <a:rPr lang="en-US" dirty="0" smtClean="0"/>
              <a:t>Deficiency impairs this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CGD</a:t>
            </a:r>
          </a:p>
          <a:p>
            <a:pPr lvl="1"/>
            <a:r>
              <a:rPr lang="en-US" dirty="0" smtClean="0"/>
              <a:t>Defective NADPH </a:t>
            </a:r>
            <a:r>
              <a:rPr lang="en-US" dirty="0" err="1" smtClean="0"/>
              <a:t>oxidase</a:t>
            </a:r>
            <a:r>
              <a:rPr lang="en-US" dirty="0" smtClean="0"/>
              <a:t>, no respiratory burst, no killing</a:t>
            </a:r>
          </a:p>
          <a:p>
            <a:pPr lvl="1"/>
            <a:r>
              <a:rPr lang="en-US" dirty="0" smtClean="0"/>
              <a:t>Infections with </a:t>
            </a:r>
            <a:r>
              <a:rPr lang="en-US" dirty="0" err="1" smtClean="0"/>
              <a:t>catalase</a:t>
            </a:r>
            <a:r>
              <a:rPr lang="en-US" dirty="0" smtClean="0"/>
              <a:t> positive organisms</a:t>
            </a:r>
          </a:p>
          <a:p>
            <a:pPr lvl="1"/>
            <a:r>
              <a:rPr lang="en-US" dirty="0" smtClean="0"/>
              <a:t>NBT test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Spleen “</a:t>
            </a:r>
            <a:r>
              <a:rPr lang="en-US" dirty="0" smtClean="0"/>
              <a:t>Deficiency”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Splenectomy</a:t>
            </a:r>
            <a:endParaRPr lang="en-US" dirty="0" smtClean="0"/>
          </a:p>
          <a:p>
            <a:pPr lvl="1"/>
            <a:r>
              <a:rPr lang="en-US" dirty="0" smtClean="0"/>
              <a:t>Trauma, ITP, Hairy cell leukemia, abscess</a:t>
            </a:r>
          </a:p>
          <a:p>
            <a:r>
              <a:rPr lang="en-US" dirty="0" err="1" smtClean="0"/>
              <a:t>Hyposplenism</a:t>
            </a:r>
            <a:endParaRPr lang="en-US" dirty="0" smtClean="0"/>
          </a:p>
          <a:p>
            <a:pPr lvl="1"/>
            <a:r>
              <a:rPr lang="en-US" dirty="0" smtClean="0"/>
              <a:t>Autoimmune (Graves, Hashimoto, SLE)</a:t>
            </a:r>
          </a:p>
          <a:p>
            <a:pPr lvl="1"/>
            <a:r>
              <a:rPr lang="en-US" dirty="0" err="1" smtClean="0"/>
              <a:t>Neoplasia</a:t>
            </a:r>
            <a:r>
              <a:rPr lang="en-US" dirty="0" smtClean="0"/>
              <a:t> (Hodgkin, CML, </a:t>
            </a:r>
            <a:r>
              <a:rPr lang="en-US" dirty="0" err="1" smtClean="0"/>
              <a:t>Sezary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Amyloidosis</a:t>
            </a:r>
            <a:endParaRPr lang="en-US" dirty="0" smtClean="0"/>
          </a:p>
          <a:p>
            <a:pPr lvl="1"/>
            <a:r>
              <a:rPr lang="en-US" dirty="0" smtClean="0"/>
              <a:t>Alcoholism, elderly, </a:t>
            </a:r>
            <a:r>
              <a:rPr lang="en-US" dirty="0" err="1" smtClean="0"/>
              <a:t>Crohn’s</a:t>
            </a:r>
            <a:r>
              <a:rPr lang="en-US" dirty="0" smtClean="0"/>
              <a:t>, Sickle cell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Decrease in circulating activated B-cells (75%)</a:t>
            </a:r>
          </a:p>
          <a:p>
            <a:r>
              <a:rPr lang="en-US" dirty="0" smtClean="0"/>
              <a:t>Risk of </a:t>
            </a:r>
            <a:r>
              <a:rPr lang="en-US" dirty="0" err="1" smtClean="0"/>
              <a:t>thalassemia</a:t>
            </a:r>
            <a:r>
              <a:rPr lang="en-US" dirty="0" smtClean="0"/>
              <a:t> &gt; </a:t>
            </a:r>
            <a:r>
              <a:rPr lang="en-US" dirty="0" err="1" smtClean="0"/>
              <a:t>hodgkins</a:t>
            </a:r>
            <a:r>
              <a:rPr lang="en-US" dirty="0" smtClean="0"/>
              <a:t> &gt; </a:t>
            </a:r>
            <a:r>
              <a:rPr lang="en-US" dirty="0" err="1" smtClean="0"/>
              <a:t>sphero-cytosis</a:t>
            </a:r>
            <a:r>
              <a:rPr lang="en-US" dirty="0" smtClean="0"/>
              <a:t> &gt; ITP &gt; sepsis</a:t>
            </a:r>
          </a:p>
          <a:p>
            <a:r>
              <a:rPr lang="en-US" dirty="0" smtClean="0"/>
              <a:t>Infections</a:t>
            </a:r>
          </a:p>
          <a:p>
            <a:pPr lvl="1"/>
            <a:r>
              <a:rPr lang="en-US" dirty="0" smtClean="0"/>
              <a:t>S. </a:t>
            </a:r>
            <a:r>
              <a:rPr lang="en-US" dirty="0" err="1" smtClean="0"/>
              <a:t>Pneumoniae</a:t>
            </a:r>
            <a:r>
              <a:rPr lang="en-US" dirty="0" smtClean="0"/>
              <a:t> (mostly)</a:t>
            </a:r>
          </a:p>
          <a:p>
            <a:pPr lvl="1"/>
            <a:r>
              <a:rPr lang="en-US" dirty="0" err="1" smtClean="0"/>
              <a:t>Haemophilus</a:t>
            </a:r>
            <a:r>
              <a:rPr lang="en-US" dirty="0" smtClean="0"/>
              <a:t>, GNR, </a:t>
            </a:r>
            <a:r>
              <a:rPr lang="en-US" dirty="0" err="1" smtClean="0"/>
              <a:t>Neisseria</a:t>
            </a:r>
            <a:r>
              <a:rPr lang="en-US" dirty="0" smtClean="0"/>
              <a:t> (less common)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T-Cell Deficiency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DiGeorge’s</a:t>
            </a:r>
            <a:endParaRPr lang="en-US" dirty="0" smtClean="0"/>
          </a:p>
          <a:p>
            <a:pPr lvl="1"/>
            <a:r>
              <a:rPr lang="en-US" dirty="0" smtClean="0"/>
              <a:t>Deletion 22q11.2</a:t>
            </a:r>
          </a:p>
          <a:p>
            <a:pPr lvl="1"/>
            <a:r>
              <a:rPr lang="en-US" dirty="0" smtClean="0"/>
              <a:t>No T-cells, </a:t>
            </a:r>
            <a:r>
              <a:rPr lang="en-US" dirty="0" err="1" smtClean="0"/>
              <a:t>hypocalcemia</a:t>
            </a:r>
            <a:r>
              <a:rPr lang="en-US" dirty="0" smtClean="0"/>
              <a:t>, </a:t>
            </a:r>
            <a:r>
              <a:rPr lang="en-US" dirty="0" err="1" smtClean="0"/>
              <a:t>velocardiofacial</a:t>
            </a:r>
            <a:r>
              <a:rPr lang="en-US" dirty="0" smtClean="0"/>
              <a:t> defects</a:t>
            </a:r>
          </a:p>
          <a:p>
            <a:r>
              <a:rPr lang="en-US" dirty="0" smtClean="0"/>
              <a:t>SCID</a:t>
            </a:r>
          </a:p>
          <a:p>
            <a:pPr lvl="1"/>
            <a:r>
              <a:rPr lang="en-US" dirty="0" smtClean="0"/>
              <a:t>Combined B/T-cell deficiency, </a:t>
            </a:r>
            <a:r>
              <a:rPr lang="en-US" dirty="0" err="1" smtClean="0"/>
              <a:t>lymphopenia</a:t>
            </a:r>
            <a:r>
              <a:rPr lang="en-US" dirty="0" smtClean="0"/>
              <a:t>, </a:t>
            </a:r>
            <a:r>
              <a:rPr lang="en-US" dirty="0" err="1" smtClean="0"/>
              <a:t>hypogammaglobulinemia</a:t>
            </a:r>
            <a:endParaRPr lang="en-US" dirty="0" smtClean="0"/>
          </a:p>
          <a:p>
            <a:pPr lvl="1"/>
            <a:r>
              <a:rPr lang="en-US" dirty="0" smtClean="0"/>
              <a:t>ADA, PNP, RAG1/2, Jak3 gene deficiencies</a:t>
            </a:r>
          </a:p>
          <a:p>
            <a:r>
              <a:rPr lang="en-US" dirty="0" smtClean="0"/>
              <a:t>CD4 T-cell Deficiency</a:t>
            </a:r>
          </a:p>
          <a:p>
            <a:pPr lvl="1"/>
            <a:r>
              <a:rPr lang="en-US" dirty="0" smtClean="0"/>
              <a:t>HIV, &lt;300 CD4+/</a:t>
            </a:r>
            <a:r>
              <a:rPr lang="en-US" dirty="0" err="1" smtClean="0"/>
              <a:t>mL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Wiskott</a:t>
            </a:r>
            <a:r>
              <a:rPr lang="en-US" dirty="0" smtClean="0"/>
              <a:t>-Aldrich</a:t>
            </a:r>
          </a:p>
          <a:p>
            <a:pPr lvl="1"/>
            <a:r>
              <a:rPr lang="en-US" dirty="0" smtClean="0"/>
              <a:t>WASP protein</a:t>
            </a:r>
          </a:p>
          <a:p>
            <a:pPr lvl="1"/>
            <a:r>
              <a:rPr lang="en-US" dirty="0" err="1" smtClean="0"/>
              <a:t>Pyogenic</a:t>
            </a:r>
            <a:r>
              <a:rPr lang="en-US" dirty="0" smtClean="0"/>
              <a:t> infections, </a:t>
            </a:r>
            <a:r>
              <a:rPr lang="en-US" dirty="0" err="1" smtClean="0"/>
              <a:t>purpura</a:t>
            </a:r>
            <a:r>
              <a:rPr lang="en-US" dirty="0" smtClean="0"/>
              <a:t>, eczema</a:t>
            </a:r>
          </a:p>
          <a:p>
            <a:pPr lvl="1"/>
            <a:r>
              <a:rPr lang="en-US" dirty="0" smtClean="0"/>
              <a:t>High </a:t>
            </a:r>
            <a:r>
              <a:rPr lang="en-US" dirty="0" err="1" smtClean="0"/>
              <a:t>IgA</a:t>
            </a:r>
            <a:r>
              <a:rPr lang="en-US" dirty="0" smtClean="0"/>
              <a:t>, </a:t>
            </a:r>
            <a:r>
              <a:rPr lang="en-US" dirty="0" err="1" smtClean="0"/>
              <a:t>IgE</a:t>
            </a:r>
            <a:r>
              <a:rPr lang="en-US" dirty="0" smtClean="0"/>
              <a:t>, low </a:t>
            </a:r>
            <a:r>
              <a:rPr lang="en-US" dirty="0" err="1" smtClean="0"/>
              <a:t>IgM</a:t>
            </a:r>
            <a:endParaRPr lang="en-US" dirty="0" smtClean="0"/>
          </a:p>
          <a:p>
            <a:r>
              <a:rPr lang="en-US" dirty="0" smtClean="0"/>
              <a:t>Infections</a:t>
            </a:r>
          </a:p>
          <a:p>
            <a:pPr lvl="1"/>
            <a:r>
              <a:rPr lang="en-US" dirty="0" err="1" smtClean="0"/>
              <a:t>Mycobacteria</a:t>
            </a:r>
            <a:r>
              <a:rPr lang="en-US" dirty="0" smtClean="0"/>
              <a:t>, </a:t>
            </a:r>
            <a:r>
              <a:rPr lang="en-US" dirty="0" err="1" smtClean="0"/>
              <a:t>norcardia</a:t>
            </a:r>
            <a:r>
              <a:rPr lang="en-US" dirty="0" smtClean="0"/>
              <a:t>, </a:t>
            </a:r>
            <a:r>
              <a:rPr lang="en-US" dirty="0" err="1" smtClean="0"/>
              <a:t>legionella</a:t>
            </a:r>
            <a:r>
              <a:rPr lang="en-US" dirty="0" smtClean="0"/>
              <a:t>, </a:t>
            </a:r>
            <a:r>
              <a:rPr lang="en-US" dirty="0" err="1" smtClean="0"/>
              <a:t>cryptococcus</a:t>
            </a:r>
            <a:r>
              <a:rPr lang="en-US" dirty="0" smtClean="0"/>
              <a:t>, </a:t>
            </a:r>
            <a:r>
              <a:rPr lang="en-US" dirty="0" err="1" smtClean="0"/>
              <a:t>histoplasma</a:t>
            </a:r>
            <a:r>
              <a:rPr lang="en-US" dirty="0" smtClean="0"/>
              <a:t>, </a:t>
            </a:r>
            <a:r>
              <a:rPr lang="en-US" dirty="0" err="1" smtClean="0"/>
              <a:t>pneumocystis</a:t>
            </a:r>
            <a:r>
              <a:rPr lang="en-US" dirty="0" smtClean="0"/>
              <a:t>, </a:t>
            </a:r>
            <a:r>
              <a:rPr lang="en-US" dirty="0" err="1" smtClean="0"/>
              <a:t>herpesvirus</a:t>
            </a:r>
            <a:r>
              <a:rPr lang="en-US" dirty="0" smtClean="0"/>
              <a:t>, cryptosporidium, </a:t>
            </a:r>
            <a:r>
              <a:rPr lang="en-US" dirty="0" err="1" smtClean="0"/>
              <a:t>toxoplasma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SIRS – systemic response</a:t>
            </a:r>
          </a:p>
          <a:p>
            <a:pPr lvl="1"/>
            <a:r>
              <a:rPr lang="en-US" dirty="0" smtClean="0"/>
              <a:t>Temp &gt;38C (&lt;36C)</a:t>
            </a:r>
          </a:p>
          <a:p>
            <a:pPr lvl="1"/>
            <a:r>
              <a:rPr lang="en-US" dirty="0" smtClean="0"/>
              <a:t>HR &gt;90bpm, RR &gt;20bpm (Pa</a:t>
            </a:r>
            <a:r>
              <a:rPr lang="en-US" baseline="-25000" dirty="0" smtClean="0"/>
              <a:t>CO2</a:t>
            </a:r>
            <a:r>
              <a:rPr lang="en-US" dirty="0" smtClean="0"/>
              <a:t>&lt;32mmHg)</a:t>
            </a:r>
          </a:p>
          <a:p>
            <a:pPr lvl="1"/>
            <a:r>
              <a:rPr lang="en-US" dirty="0" smtClean="0"/>
              <a:t>WBC &gt;12k or &gt;10% bands</a:t>
            </a:r>
          </a:p>
          <a:p>
            <a:r>
              <a:rPr lang="en-US" dirty="0" smtClean="0"/>
              <a:t>Sepsis = SIRS + Infection</a:t>
            </a:r>
          </a:p>
          <a:p>
            <a:r>
              <a:rPr lang="en-US" dirty="0" smtClean="0"/>
              <a:t>Severe Sepsis = Sepsis + Organ Dysfunction</a:t>
            </a:r>
          </a:p>
          <a:p>
            <a:r>
              <a:rPr lang="en-US" dirty="0" smtClean="0"/>
              <a:t>Septic Shock = Sepsis + Hypotension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PIRO severity staging</a:t>
            </a:r>
          </a:p>
          <a:p>
            <a:r>
              <a:rPr lang="en-US" dirty="0" smtClean="0"/>
              <a:t>TLR 4 – LPS (Gm-)</a:t>
            </a:r>
          </a:p>
          <a:p>
            <a:r>
              <a:rPr lang="en-US" dirty="0" smtClean="0"/>
              <a:t>TLR 2 – PGN, LTA (Gm+)</a:t>
            </a:r>
          </a:p>
          <a:p>
            <a:r>
              <a:rPr lang="en-US" dirty="0" smtClean="0"/>
              <a:t>Fever, inflammation, DIC, ARDS, </a:t>
            </a:r>
            <a:r>
              <a:rPr lang="en-US" dirty="0" err="1" smtClean="0"/>
              <a:t>azotemia</a:t>
            </a:r>
            <a:r>
              <a:rPr lang="en-US" dirty="0" smtClean="0"/>
              <a:t>, </a:t>
            </a:r>
            <a:r>
              <a:rPr lang="en-US" dirty="0" err="1" smtClean="0"/>
              <a:t>olyguria</a:t>
            </a:r>
            <a:r>
              <a:rPr lang="en-US" dirty="0" smtClean="0"/>
              <a:t>, </a:t>
            </a:r>
            <a:r>
              <a:rPr lang="en-US" dirty="0" err="1" smtClean="0"/>
              <a:t>cellulitis</a:t>
            </a:r>
            <a:r>
              <a:rPr lang="en-US" dirty="0" smtClean="0"/>
              <a:t>, </a:t>
            </a:r>
            <a:r>
              <a:rPr lang="en-US" dirty="0" err="1" smtClean="0"/>
              <a:t>purpura</a:t>
            </a:r>
            <a:r>
              <a:rPr lang="en-US" dirty="0" smtClean="0"/>
              <a:t>, GI bleeding, jaundice</a:t>
            </a:r>
          </a:p>
          <a:p>
            <a:r>
              <a:rPr lang="en-US" dirty="0" err="1" smtClean="0"/>
              <a:t>Procalcitonin</a:t>
            </a:r>
            <a:r>
              <a:rPr lang="en-US" dirty="0" smtClean="0"/>
              <a:t> diagnostic?</a:t>
            </a:r>
          </a:p>
          <a:p>
            <a:r>
              <a:rPr lang="en-US" dirty="0" err="1" smtClean="0"/>
              <a:t>Tx</a:t>
            </a:r>
            <a:r>
              <a:rPr lang="en-US" dirty="0" smtClean="0"/>
              <a:t>: ATB, supportive, Activated Protein C (</a:t>
            </a:r>
            <a:r>
              <a:rPr lang="en-US" dirty="0" err="1" smtClean="0"/>
              <a:t>Xigris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Safety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Milk pasteurization: 72C for 15s or 63C for 30m</a:t>
            </a:r>
          </a:p>
          <a:p>
            <a:r>
              <a:rPr lang="en-US" dirty="0" smtClean="0"/>
              <a:t>Botulism spores: kill with high heat + acidic</a:t>
            </a:r>
          </a:p>
          <a:p>
            <a:r>
              <a:rPr lang="en-US" dirty="0" smtClean="0"/>
              <a:t>Preservatives: weak acids, nitrites, sulfites, spices </a:t>
            </a:r>
          </a:p>
          <a:p>
            <a:r>
              <a:rPr lang="en-US" dirty="0" smtClean="0"/>
              <a:t>Radiation: </a:t>
            </a:r>
            <a:r>
              <a:rPr lang="el-GR" dirty="0" smtClean="0"/>
              <a:t>γ</a:t>
            </a:r>
            <a:r>
              <a:rPr lang="en-US" dirty="0" smtClean="0"/>
              <a:t>-irradiation for spices, meats</a:t>
            </a:r>
          </a:p>
          <a:p>
            <a:r>
              <a:rPr lang="en-US" dirty="0" smtClean="0"/>
              <a:t>Survival: Cold – </a:t>
            </a:r>
            <a:r>
              <a:rPr lang="en-US" dirty="0" err="1" smtClean="0"/>
              <a:t>Listeria</a:t>
            </a:r>
            <a:r>
              <a:rPr lang="en-US" dirty="0" smtClean="0"/>
              <a:t>; Chlorine – </a:t>
            </a:r>
            <a:r>
              <a:rPr lang="en-US" dirty="0" err="1" smtClean="0"/>
              <a:t>Giardia</a:t>
            </a:r>
            <a:r>
              <a:rPr lang="en-US" dirty="0" smtClean="0"/>
              <a:t>, </a:t>
            </a:r>
            <a:r>
              <a:rPr lang="en-US" dirty="0" err="1" smtClean="0"/>
              <a:t>Cryptosporidum</a:t>
            </a:r>
            <a:r>
              <a:rPr lang="en-US" dirty="0" smtClean="0"/>
              <a:t> cysts; Anything home processed</a:t>
            </a:r>
          </a:p>
          <a:p>
            <a:r>
              <a:rPr lang="en-US" dirty="0" smtClean="0"/>
              <a:t>Outbreaks: </a:t>
            </a:r>
            <a:r>
              <a:rPr lang="en-US" dirty="0" err="1" smtClean="0"/>
              <a:t>Listeria</a:t>
            </a:r>
            <a:r>
              <a:rPr lang="en-US" dirty="0" smtClean="0"/>
              <a:t> (</a:t>
            </a:r>
            <a:r>
              <a:rPr lang="en-US" dirty="0" err="1" smtClean="0"/>
              <a:t>microwaved</a:t>
            </a:r>
            <a:r>
              <a:rPr lang="en-US" dirty="0" smtClean="0"/>
              <a:t> hot dogs), </a:t>
            </a:r>
            <a:r>
              <a:rPr lang="en-US" dirty="0" err="1" smtClean="0"/>
              <a:t>Cyclospora</a:t>
            </a:r>
            <a:r>
              <a:rPr lang="en-US" dirty="0" smtClean="0"/>
              <a:t> (raspberries), Salmonella, ETEC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Tuberculosis</a:t>
            </a:r>
            <a:br>
              <a:rPr lang="en-US" sz="3200" dirty="0" smtClean="0"/>
            </a:br>
            <a:r>
              <a:rPr lang="en-US" sz="3200" i="1" dirty="0" smtClean="0"/>
              <a:t>Mycobacterium tuberculosis, </a:t>
            </a:r>
            <a:r>
              <a:rPr lang="en-US" sz="3200" i="1" dirty="0" err="1" smtClean="0"/>
              <a:t>bovis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africanum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Acid-fast, aerobic non-motile bacillus, reduce nitrates, produce niacin, slow growing</a:t>
            </a:r>
          </a:p>
          <a:p>
            <a:r>
              <a:rPr lang="en-US" dirty="0" smtClean="0"/>
              <a:t>BACTEC blood culture, DAT tests using PCR</a:t>
            </a:r>
          </a:p>
          <a:p>
            <a:r>
              <a:rPr lang="en-US" dirty="0" smtClean="0"/>
              <a:t>PPD (</a:t>
            </a:r>
            <a:r>
              <a:rPr lang="en-US" dirty="0" err="1" smtClean="0"/>
              <a:t>Mantoux</a:t>
            </a:r>
            <a:r>
              <a:rPr lang="en-US" dirty="0" smtClean="0"/>
              <a:t>) is killed tuberculin, positive if &gt;15 mm, indicates prior infection (LTBI), need CXR</a:t>
            </a:r>
          </a:p>
          <a:p>
            <a:r>
              <a:rPr lang="en-US" dirty="0" smtClean="0"/>
              <a:t>Risks: (normal) 1</a:t>
            </a:r>
            <a:r>
              <a:rPr lang="en-US" baseline="30000" dirty="0" smtClean="0"/>
              <a:t>st</a:t>
            </a:r>
            <a:r>
              <a:rPr lang="en-US" dirty="0" smtClean="0"/>
              <a:t> year: 3-4%, lifetime: 5-15%</a:t>
            </a:r>
            <a:br>
              <a:rPr lang="en-US" dirty="0" smtClean="0"/>
            </a:br>
            <a:r>
              <a:rPr lang="en-US" dirty="0" smtClean="0"/>
              <a:t>(HIV infected) 1</a:t>
            </a:r>
            <a:r>
              <a:rPr lang="en-US" baseline="30000" dirty="0" smtClean="0"/>
              <a:t>st</a:t>
            </a:r>
            <a:r>
              <a:rPr lang="en-US" dirty="0" smtClean="0"/>
              <a:t> year: 40%, +10% every year</a:t>
            </a:r>
          </a:p>
          <a:p>
            <a:r>
              <a:rPr lang="en-US" dirty="0" err="1" smtClean="0"/>
              <a:t>Tx</a:t>
            </a:r>
            <a:r>
              <a:rPr lang="en-US" dirty="0" smtClean="0"/>
              <a:t>: test susceptibility, give multiple drugs</a:t>
            </a:r>
            <a:br>
              <a:rPr lang="en-US" dirty="0" smtClean="0"/>
            </a:br>
            <a:r>
              <a:rPr lang="en-US" dirty="0" smtClean="0"/>
              <a:t>INH + RIF + ETH (+ PZA), INH prophylaxis, </a:t>
            </a:r>
            <a:r>
              <a:rPr lang="en-US" dirty="0" err="1" smtClean="0"/>
              <a:t>hepatotoxicity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Tuberculosis</a:t>
            </a:r>
            <a:br>
              <a:rPr lang="en-US" sz="3200" dirty="0" smtClean="0"/>
            </a:br>
            <a:r>
              <a:rPr lang="en-US" sz="3200" i="1" dirty="0" smtClean="0"/>
              <a:t>Mycobacterium tuberculosis, </a:t>
            </a:r>
            <a:r>
              <a:rPr lang="en-US" sz="3200" i="1" dirty="0" err="1" smtClean="0"/>
              <a:t>bovis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africanum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Infected aerosolized droplets, milk (M. </a:t>
            </a:r>
            <a:r>
              <a:rPr lang="en-US" dirty="0" err="1" smtClean="0"/>
              <a:t>bovis</a:t>
            </a:r>
            <a:r>
              <a:rPr lang="en-US" dirty="0" smtClean="0"/>
              <a:t>), replicates in middle/lower lobes alveolar space, Rasmussen’s aneurysm (pulmonary a.), pleural effusion, sputum with PMNs</a:t>
            </a:r>
          </a:p>
          <a:p>
            <a:r>
              <a:rPr lang="en-US" dirty="0" smtClean="0"/>
              <a:t>Spread to </a:t>
            </a:r>
            <a:r>
              <a:rPr lang="en-US" dirty="0" err="1" smtClean="0"/>
              <a:t>hilar</a:t>
            </a:r>
            <a:r>
              <a:rPr lang="en-US" dirty="0" smtClean="0"/>
              <a:t> lymph nodes in macrophages</a:t>
            </a:r>
          </a:p>
          <a:p>
            <a:r>
              <a:rPr lang="en-US" dirty="0" smtClean="0"/>
              <a:t>Reactivate in upper lobes, cavities form</a:t>
            </a:r>
          </a:p>
          <a:p>
            <a:r>
              <a:rPr lang="en-US" dirty="0" smtClean="0"/>
              <a:t>Can disseminate through blood (military TB), skin lesions, HA, </a:t>
            </a:r>
            <a:r>
              <a:rPr lang="en-US" dirty="0" err="1" smtClean="0"/>
              <a:t>abd</a:t>
            </a:r>
            <a:r>
              <a:rPr lang="en-US" dirty="0" smtClean="0"/>
              <a:t> pain, </a:t>
            </a:r>
            <a:r>
              <a:rPr lang="en-US" dirty="0" err="1" smtClean="0"/>
              <a:t>osteomyelitis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Leprosy</a:t>
            </a:r>
            <a:br>
              <a:rPr lang="en-US" dirty="0" smtClean="0"/>
            </a:br>
            <a:r>
              <a:rPr lang="en-US" i="1" dirty="0" smtClean="0"/>
              <a:t>Mycobacterium </a:t>
            </a:r>
            <a:r>
              <a:rPr lang="en-US" i="1" dirty="0" err="1" smtClean="0"/>
              <a:t>leprae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err="1" smtClean="0"/>
              <a:t>Lepromatous</a:t>
            </a:r>
            <a:r>
              <a:rPr lang="en-US" dirty="0" smtClean="0"/>
              <a:t> Leprosy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Poor T</a:t>
            </a:r>
            <a:r>
              <a:rPr lang="en-US" baseline="-25000" dirty="0" smtClean="0"/>
              <a:t>H</a:t>
            </a:r>
            <a:r>
              <a:rPr lang="en-US" dirty="0" smtClean="0"/>
              <a:t>1 response</a:t>
            </a:r>
          </a:p>
          <a:p>
            <a:r>
              <a:rPr lang="en-US" dirty="0" smtClean="0"/>
              <a:t>Large # of bacteria in tissue</a:t>
            </a:r>
          </a:p>
          <a:p>
            <a:r>
              <a:rPr lang="en-US" dirty="0" smtClean="0"/>
              <a:t>Infectious, non self-limiting</a:t>
            </a:r>
          </a:p>
          <a:p>
            <a:r>
              <a:rPr lang="en-US" dirty="0" err="1" smtClean="0"/>
              <a:t>Tx</a:t>
            </a:r>
            <a:r>
              <a:rPr lang="en-US" dirty="0" smtClean="0"/>
              <a:t>: </a:t>
            </a:r>
            <a:r>
              <a:rPr lang="en-US" dirty="0" err="1" smtClean="0"/>
              <a:t>rifampicin</a:t>
            </a:r>
            <a:r>
              <a:rPr lang="en-US" dirty="0" smtClean="0"/>
              <a:t> (monthly)</a:t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 err="1" smtClean="0"/>
              <a:t>dapsone</a:t>
            </a:r>
            <a:r>
              <a:rPr lang="en-US" dirty="0" smtClean="0"/>
              <a:t> (daily) - FREE</a:t>
            </a:r>
          </a:p>
          <a:p>
            <a:endParaRPr lang="en-US" dirty="0" smtClean="0"/>
          </a:p>
          <a:p>
            <a:r>
              <a:rPr lang="en-US" dirty="0" smtClean="0"/>
              <a:t>Thickened peripheral nerves</a:t>
            </a:r>
          </a:p>
          <a:p>
            <a:r>
              <a:rPr lang="en-US" dirty="0" smtClean="0"/>
              <a:t>Loss of sensation, lesions, peripheral nerve damage, hair loss, disfigurement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err="1" smtClean="0"/>
              <a:t>Tuberculoid</a:t>
            </a:r>
            <a:r>
              <a:rPr lang="en-US" dirty="0" smtClean="0"/>
              <a:t> Leprosy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Strong T</a:t>
            </a:r>
            <a:r>
              <a:rPr lang="en-US" baseline="-25000" dirty="0" smtClean="0"/>
              <a:t>H</a:t>
            </a:r>
            <a:r>
              <a:rPr lang="en-US" dirty="0" smtClean="0"/>
              <a:t>1 response</a:t>
            </a:r>
          </a:p>
          <a:p>
            <a:r>
              <a:rPr lang="en-US" dirty="0" smtClean="0"/>
              <a:t>Small # of bacteria</a:t>
            </a:r>
          </a:p>
          <a:p>
            <a:r>
              <a:rPr lang="en-US" dirty="0" smtClean="0"/>
              <a:t>Self-limiting</a:t>
            </a:r>
          </a:p>
          <a:p>
            <a:r>
              <a:rPr lang="en-US" dirty="0" smtClean="0"/>
              <a:t>Form </a:t>
            </a:r>
            <a:r>
              <a:rPr lang="en-US" dirty="0" err="1" smtClean="0"/>
              <a:t>granulomas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AIDS</a:t>
            </a:r>
            <a:br>
              <a:rPr lang="en-US" dirty="0" smtClean="0"/>
            </a:br>
            <a:r>
              <a:rPr lang="en-US" i="1" dirty="0" smtClean="0"/>
              <a:t>HIV infection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Lenti</a:t>
            </a:r>
            <a:r>
              <a:rPr lang="en-US" dirty="0" smtClean="0"/>
              <a:t>- retrovirus, persistent </a:t>
            </a:r>
            <a:r>
              <a:rPr lang="en-US" dirty="0" err="1" smtClean="0"/>
              <a:t>viremia</a:t>
            </a:r>
            <a:r>
              <a:rPr lang="en-US" dirty="0" smtClean="0"/>
              <a:t>, infects T-cells and macrophages (CD4 + CCR5/CXCR4)</a:t>
            </a:r>
          </a:p>
          <a:p>
            <a:r>
              <a:rPr lang="en-US" dirty="0" smtClean="0"/>
              <a:t>CD4 &gt;500 asymptomatic, 200-500 increased thrush, shingles, &lt;200 opportunistic infections, &lt;50 MAI, CMV</a:t>
            </a:r>
            <a:br>
              <a:rPr lang="en-US" dirty="0" smtClean="0"/>
            </a:br>
            <a:r>
              <a:rPr lang="en-US" dirty="0" smtClean="0"/>
              <a:t>CD4 drops 10/month on average</a:t>
            </a:r>
          </a:p>
          <a:p>
            <a:r>
              <a:rPr lang="en-US" dirty="0" smtClean="0"/>
              <a:t>Transmitted by breast milk (acute), blood, semen</a:t>
            </a:r>
            <a:br>
              <a:rPr lang="en-US" dirty="0" smtClean="0"/>
            </a:br>
            <a:r>
              <a:rPr lang="en-US" dirty="0" smtClean="0"/>
              <a:t>Risk: blood 95%, pregnancy 20-33%, MSM 10%, </a:t>
            </a:r>
            <a:r>
              <a:rPr lang="en-US" dirty="0" err="1" smtClean="0"/>
              <a:t>needlestick</a:t>
            </a:r>
            <a:r>
              <a:rPr lang="en-US" dirty="0" smtClean="0"/>
              <a:t> 1 in 300 (1 in 2400 with therapy) Acute infection “mono”-like w/ rash, ulcers, and w/o tonsil hypertrophy and </a:t>
            </a:r>
            <a:r>
              <a:rPr lang="en-US" dirty="0" err="1" smtClean="0"/>
              <a:t>exudate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AIDS</a:t>
            </a:r>
            <a:br>
              <a:rPr lang="en-US" dirty="0" smtClean="0"/>
            </a:br>
            <a:r>
              <a:rPr lang="en-US" i="1" dirty="0" smtClean="0"/>
              <a:t>HIV infection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Presents with unexplained anemia, </a:t>
            </a:r>
            <a:r>
              <a:rPr lang="en-US" dirty="0" err="1" smtClean="0"/>
              <a:t>leukopenia</a:t>
            </a:r>
            <a:r>
              <a:rPr lang="en-US" dirty="0" smtClean="0"/>
              <a:t>, recurrent pneumococcal pneumonias, Kaposi’s sarcoma, thrush, wasting, STD, fever</a:t>
            </a:r>
          </a:p>
          <a:p>
            <a:r>
              <a:rPr lang="en-US" dirty="0" smtClean="0"/>
              <a:t>Screen: ELISA, Confirm: Western Blot, Viral Load: PCR, Severity: CD4 Count</a:t>
            </a:r>
          </a:p>
          <a:p>
            <a:r>
              <a:rPr lang="en-US" dirty="0" smtClean="0"/>
              <a:t>HAART Treatment: NRTI (AZT, 3TC), NNRTI (</a:t>
            </a:r>
            <a:r>
              <a:rPr lang="en-US" dirty="0" err="1" smtClean="0"/>
              <a:t>nevirapine</a:t>
            </a:r>
            <a:r>
              <a:rPr lang="en-US" dirty="0" smtClean="0"/>
              <a:t>, </a:t>
            </a:r>
            <a:r>
              <a:rPr lang="en-US" dirty="0" err="1" smtClean="0"/>
              <a:t>efavirenz</a:t>
            </a:r>
            <a:r>
              <a:rPr lang="en-US" dirty="0" smtClean="0"/>
              <a:t>), protease inhibitors (</a:t>
            </a:r>
            <a:r>
              <a:rPr lang="en-US" dirty="0" err="1" smtClean="0"/>
              <a:t>ritonavir</a:t>
            </a:r>
            <a:r>
              <a:rPr lang="en-US" dirty="0" smtClean="0"/>
              <a:t>, </a:t>
            </a:r>
            <a:r>
              <a:rPr lang="en-US" dirty="0" err="1" smtClean="0"/>
              <a:t>nelfinavir</a:t>
            </a:r>
            <a:r>
              <a:rPr lang="en-US" dirty="0" smtClean="0"/>
              <a:t>)</a:t>
            </a:r>
          </a:p>
          <a:p>
            <a:r>
              <a:rPr lang="en-US" dirty="0" smtClean="0"/>
              <a:t>Opportunistic Infections: CMV, MAC, PCP, Toxoplasmosis, </a:t>
            </a:r>
            <a:r>
              <a:rPr lang="en-US" dirty="0" err="1" smtClean="0"/>
              <a:t>Cryptococcosis</a:t>
            </a:r>
            <a:r>
              <a:rPr lang="en-US" dirty="0" smtClean="0"/>
              <a:t>, Candida, PML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Gonorrhea</a:t>
            </a:r>
            <a:br>
              <a:rPr lang="en-US" dirty="0" smtClean="0"/>
            </a:br>
            <a:r>
              <a:rPr lang="en-US" i="1" dirty="0" err="1" smtClean="0"/>
              <a:t>Neisseria</a:t>
            </a:r>
            <a:r>
              <a:rPr lang="en-US" i="1" dirty="0" smtClean="0"/>
              <a:t> </a:t>
            </a:r>
            <a:r>
              <a:rPr lang="en-US" i="1" dirty="0" err="1" smtClean="0"/>
              <a:t>gonorrhoeae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Gm- </a:t>
            </a:r>
            <a:r>
              <a:rPr lang="en-US" dirty="0" err="1" smtClean="0"/>
              <a:t>diplococci</a:t>
            </a:r>
            <a:endParaRPr lang="en-US" dirty="0" smtClean="0"/>
          </a:p>
          <a:p>
            <a:r>
              <a:rPr lang="en-US" dirty="0" smtClean="0"/>
              <a:t>Infect columnar/</a:t>
            </a:r>
            <a:r>
              <a:rPr lang="en-US" dirty="0" err="1" smtClean="0"/>
              <a:t>cuboidal</a:t>
            </a:r>
            <a:r>
              <a:rPr lang="en-US" dirty="0" smtClean="0"/>
              <a:t> </a:t>
            </a:r>
            <a:r>
              <a:rPr lang="en-US" dirty="0" err="1" smtClean="0"/>
              <a:t>epi</a:t>
            </a:r>
            <a:r>
              <a:rPr lang="en-US" dirty="0" smtClean="0"/>
              <a:t>, PMN response, pharynx, </a:t>
            </a:r>
            <a:r>
              <a:rPr lang="en-US" dirty="0" err="1" smtClean="0"/>
              <a:t>anorectal</a:t>
            </a:r>
            <a:r>
              <a:rPr lang="en-US" dirty="0" smtClean="0"/>
              <a:t>, conjunctivitis</a:t>
            </a:r>
          </a:p>
          <a:p>
            <a:r>
              <a:rPr lang="en-US" dirty="0" smtClean="0"/>
              <a:t>Spread via sex and </a:t>
            </a:r>
            <a:r>
              <a:rPr lang="en-US" dirty="0" err="1" smtClean="0"/>
              <a:t>perinatally</a:t>
            </a:r>
            <a:endParaRPr lang="en-US" dirty="0" smtClean="0"/>
          </a:p>
          <a:p>
            <a:r>
              <a:rPr lang="en-US" dirty="0" err="1" smtClean="0"/>
              <a:t>Dysuria</a:t>
            </a:r>
            <a:r>
              <a:rPr lang="en-US" dirty="0" smtClean="0"/>
              <a:t> w/o frequency or urgency, pain, discharge, </a:t>
            </a:r>
            <a:r>
              <a:rPr lang="en-US" dirty="0" err="1" smtClean="0"/>
              <a:t>cervicitis</a:t>
            </a:r>
            <a:r>
              <a:rPr lang="en-US" dirty="0" smtClean="0"/>
              <a:t> (PID complication)</a:t>
            </a:r>
          </a:p>
          <a:p>
            <a:r>
              <a:rPr lang="en-US" dirty="0" err="1" smtClean="0"/>
              <a:t>Dx</a:t>
            </a:r>
            <a:r>
              <a:rPr lang="en-US" dirty="0" smtClean="0"/>
              <a:t> by culturing swab for </a:t>
            </a:r>
            <a:r>
              <a:rPr lang="en-US" dirty="0" err="1" smtClean="0"/>
              <a:t>diplococci</a:t>
            </a:r>
            <a:endParaRPr lang="en-US" dirty="0" smtClean="0"/>
          </a:p>
          <a:p>
            <a:r>
              <a:rPr lang="en-US" dirty="0" err="1" smtClean="0"/>
              <a:t>Tx</a:t>
            </a:r>
            <a:r>
              <a:rPr lang="en-US" dirty="0" smtClean="0"/>
              <a:t> with </a:t>
            </a:r>
            <a:r>
              <a:rPr lang="en-US" dirty="0" err="1" smtClean="0"/>
              <a:t>Ceftriaxone</a:t>
            </a:r>
            <a:r>
              <a:rPr lang="en-US" dirty="0" smtClean="0"/>
              <a:t> IM/</a:t>
            </a:r>
            <a:r>
              <a:rPr lang="en-US" dirty="0" err="1" smtClean="0"/>
              <a:t>cefixime</a:t>
            </a:r>
            <a:r>
              <a:rPr lang="en-US" dirty="0" smtClean="0"/>
              <a:t> PO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Chlamydia</a:t>
            </a:r>
            <a:br>
              <a:rPr lang="en-US" dirty="0" smtClean="0"/>
            </a:br>
            <a:r>
              <a:rPr lang="en-US" i="1" dirty="0" smtClean="0"/>
              <a:t>C. </a:t>
            </a:r>
            <a:r>
              <a:rPr lang="en-US" i="1" dirty="0" err="1" smtClean="0"/>
              <a:t>trachomatis</a:t>
            </a:r>
            <a:r>
              <a:rPr lang="en-US" i="1" dirty="0" smtClean="0"/>
              <a:t>, </a:t>
            </a:r>
            <a:r>
              <a:rPr lang="en-US" i="1" dirty="0" err="1" smtClean="0"/>
              <a:t>psittaci</a:t>
            </a:r>
            <a:r>
              <a:rPr lang="en-US" i="1" dirty="0" smtClean="0"/>
              <a:t>, </a:t>
            </a:r>
            <a:r>
              <a:rPr lang="en-US" i="1" dirty="0" err="1" smtClean="0"/>
              <a:t>pneumoniae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Intracellular membrane-bound inclusions</a:t>
            </a:r>
          </a:p>
          <a:p>
            <a:r>
              <a:rPr lang="en-US" dirty="0" err="1" smtClean="0"/>
              <a:t>Dx</a:t>
            </a:r>
            <a:r>
              <a:rPr lang="en-US" dirty="0" smtClean="0"/>
              <a:t> with culture, DFA (</a:t>
            </a:r>
            <a:r>
              <a:rPr lang="en-US" dirty="0" err="1" smtClean="0"/>
              <a:t>MicroTrak</a:t>
            </a:r>
            <a:r>
              <a:rPr lang="en-US" dirty="0" smtClean="0"/>
              <a:t>), ELISA, annual screen sexually active women &lt;25 </a:t>
            </a:r>
            <a:r>
              <a:rPr lang="en-US" dirty="0" err="1" smtClean="0"/>
              <a:t>yo</a:t>
            </a:r>
            <a:endParaRPr lang="en-US" dirty="0" smtClean="0"/>
          </a:p>
          <a:p>
            <a:r>
              <a:rPr lang="en-US" dirty="0" err="1" smtClean="0"/>
              <a:t>Tx</a:t>
            </a:r>
            <a:r>
              <a:rPr lang="en-US" dirty="0" smtClean="0"/>
              <a:t> </a:t>
            </a:r>
            <a:r>
              <a:rPr lang="en-US" dirty="0" err="1" smtClean="0"/>
              <a:t>Azithromycin</a:t>
            </a:r>
            <a:r>
              <a:rPr lang="en-US" dirty="0" smtClean="0"/>
              <a:t> x 1 or </a:t>
            </a:r>
            <a:r>
              <a:rPr lang="en-US" dirty="0" err="1" smtClean="0"/>
              <a:t>Doxycycline</a:t>
            </a:r>
            <a:r>
              <a:rPr lang="en-US" dirty="0" smtClean="0"/>
              <a:t> bid x 7d, abstinence x 7d after treatment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Chlamydia</a:t>
            </a:r>
            <a:br>
              <a:rPr lang="en-US" dirty="0" smtClean="0"/>
            </a:br>
            <a:r>
              <a:rPr lang="en-US" i="1" dirty="0" smtClean="0"/>
              <a:t>C. </a:t>
            </a:r>
            <a:r>
              <a:rPr lang="en-US" i="1" dirty="0" err="1" smtClean="0"/>
              <a:t>trachomatis</a:t>
            </a:r>
            <a:r>
              <a:rPr lang="en-US" i="1" dirty="0" smtClean="0"/>
              <a:t>, </a:t>
            </a:r>
            <a:r>
              <a:rPr lang="en-US" i="1" dirty="0" err="1" smtClean="0"/>
              <a:t>psittaci</a:t>
            </a:r>
            <a:r>
              <a:rPr lang="en-US" i="1" dirty="0" smtClean="0"/>
              <a:t>, </a:t>
            </a:r>
            <a:r>
              <a:rPr lang="en-US" i="1" dirty="0" err="1" smtClean="0"/>
              <a:t>pneumoniae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LGV (STD)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Endemic in Africa/SE Asia/ India/S. America</a:t>
            </a:r>
          </a:p>
          <a:p>
            <a:r>
              <a:rPr lang="en-US" dirty="0" smtClean="0"/>
              <a:t>Painless ulcer (heals) to </a:t>
            </a:r>
            <a:r>
              <a:rPr lang="en-US" dirty="0" err="1" smtClean="0"/>
              <a:t>lymphadenopathy</a:t>
            </a:r>
            <a:r>
              <a:rPr lang="en-US" dirty="0" smtClean="0"/>
              <a:t> (scars) to ulceration of </a:t>
            </a:r>
            <a:r>
              <a:rPr lang="en-US" dirty="0" err="1" smtClean="0"/>
              <a:t>genetalia</a:t>
            </a:r>
            <a:endParaRPr lang="en-US" dirty="0" smtClean="0"/>
          </a:p>
          <a:p>
            <a:r>
              <a:rPr lang="en-US" dirty="0" err="1" smtClean="0"/>
              <a:t>Tx</a:t>
            </a:r>
            <a:r>
              <a:rPr lang="en-US" dirty="0" smtClean="0"/>
              <a:t>: </a:t>
            </a:r>
            <a:r>
              <a:rPr lang="en-US" dirty="0" err="1" smtClean="0"/>
              <a:t>Doxycycline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bid x 21d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err="1" smtClean="0"/>
              <a:t>Urethritis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NGU</a:t>
            </a:r>
          </a:p>
          <a:p>
            <a:r>
              <a:rPr lang="en-US" dirty="0" smtClean="0"/>
              <a:t>7-14d incubation</a:t>
            </a:r>
          </a:p>
          <a:p>
            <a:r>
              <a:rPr lang="en-US" dirty="0" err="1" smtClean="0"/>
              <a:t>Dysuria</a:t>
            </a:r>
            <a:r>
              <a:rPr lang="en-US" dirty="0" smtClean="0"/>
              <a:t>, scant discharge</a:t>
            </a:r>
          </a:p>
          <a:p>
            <a:r>
              <a:rPr lang="en-US" dirty="0" smtClean="0"/>
              <a:t>Complications</a:t>
            </a:r>
          </a:p>
          <a:p>
            <a:pPr lvl="1"/>
            <a:r>
              <a:rPr lang="en-US" dirty="0" smtClean="0"/>
              <a:t>PID, ectopic pregnancy</a:t>
            </a:r>
          </a:p>
          <a:p>
            <a:pPr lvl="1"/>
            <a:r>
              <a:rPr lang="en-US" dirty="0" smtClean="0"/>
              <a:t>Reiter’s syndrome (arthritis)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Trichomonas</a:t>
            </a:r>
            <a:r>
              <a:rPr lang="en-US" dirty="0" smtClean="0"/>
              <a:t> </a:t>
            </a:r>
            <a:r>
              <a:rPr lang="en-US" dirty="0" err="1" smtClean="0"/>
              <a:t>Vaginalis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Flagellated motile protozoa</a:t>
            </a:r>
          </a:p>
          <a:p>
            <a:r>
              <a:rPr lang="en-US" dirty="0" smtClean="0"/>
              <a:t>Yellow, purulent, frothy, foul-smelling vaginal discharge, itch, </a:t>
            </a:r>
            <a:r>
              <a:rPr lang="en-US" dirty="0" err="1" smtClean="0"/>
              <a:t>dysuria</a:t>
            </a:r>
            <a:r>
              <a:rPr lang="en-US" dirty="0" smtClean="0"/>
              <a:t>, lower </a:t>
            </a:r>
            <a:r>
              <a:rPr lang="en-US" dirty="0" err="1" smtClean="0"/>
              <a:t>abd</a:t>
            </a:r>
            <a:r>
              <a:rPr lang="en-US" dirty="0" smtClean="0"/>
              <a:t> pain</a:t>
            </a:r>
          </a:p>
          <a:p>
            <a:r>
              <a:rPr lang="en-US" dirty="0" err="1" smtClean="0"/>
              <a:t>Tx</a:t>
            </a:r>
            <a:r>
              <a:rPr lang="en-US" dirty="0" smtClean="0"/>
              <a:t>: </a:t>
            </a:r>
            <a:r>
              <a:rPr lang="en-US" dirty="0" err="1" smtClean="0"/>
              <a:t>Metronidazole</a:t>
            </a:r>
            <a:r>
              <a:rPr lang="en-US" dirty="0" smtClean="0"/>
              <a:t> (ok in pregnancy)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Fever / Hyperthermia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Fever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Hypothalamic </a:t>
            </a:r>
            <a:r>
              <a:rPr lang="en-US" dirty="0" err="1" smtClean="0"/>
              <a:t>setpoint</a:t>
            </a:r>
            <a:r>
              <a:rPr lang="en-US" dirty="0" smtClean="0"/>
              <a:t> shifted up by PGE</a:t>
            </a:r>
            <a:r>
              <a:rPr lang="en-US" baseline="-25000" dirty="0" smtClean="0"/>
              <a:t>2</a:t>
            </a:r>
            <a:r>
              <a:rPr lang="en-US" dirty="0" smtClean="0"/>
              <a:t> stimulating EP-3</a:t>
            </a:r>
          </a:p>
          <a:p>
            <a:r>
              <a:rPr lang="en-US" dirty="0" err="1" smtClean="0"/>
              <a:t>Pyogenic</a:t>
            </a:r>
            <a:r>
              <a:rPr lang="en-US" dirty="0" smtClean="0"/>
              <a:t> cytokines</a:t>
            </a:r>
          </a:p>
          <a:p>
            <a:r>
              <a:rPr lang="en-US" dirty="0" smtClean="0"/>
              <a:t>Pneumonia, drugs, PE, DVT, C. </a:t>
            </a:r>
            <a:r>
              <a:rPr lang="en-US" dirty="0" err="1" smtClean="0"/>
              <a:t>difficile</a:t>
            </a:r>
            <a:r>
              <a:rPr lang="en-US" dirty="0" smtClean="0"/>
              <a:t>, fungal infection, MI, NG tubes, IV catheters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Hyperthermia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Hypothalamic </a:t>
            </a:r>
            <a:r>
              <a:rPr lang="en-US" dirty="0" err="1" smtClean="0"/>
              <a:t>setpoint</a:t>
            </a:r>
            <a:r>
              <a:rPr lang="en-US" dirty="0" smtClean="0"/>
              <a:t> unchanged</a:t>
            </a:r>
          </a:p>
          <a:p>
            <a:r>
              <a:rPr lang="en-US" dirty="0" smtClean="0"/>
              <a:t>Does not respond to NSAIDS</a:t>
            </a:r>
          </a:p>
          <a:p>
            <a:r>
              <a:rPr lang="en-US" dirty="0" smtClean="0"/>
              <a:t>Heat stroke, hyperthyroidism, atropine, ecstasy, malignant hyperthermia, serotonin syndrome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Bacterial </a:t>
            </a:r>
            <a:r>
              <a:rPr lang="en-US" dirty="0" err="1" smtClean="0"/>
              <a:t>Vaginosis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err="1" smtClean="0"/>
              <a:t>Gardnerella</a:t>
            </a:r>
            <a:r>
              <a:rPr lang="en-US" i="1" dirty="0" smtClean="0"/>
              <a:t> or </a:t>
            </a:r>
            <a:r>
              <a:rPr lang="en-US" i="1" dirty="0" err="1" smtClean="0"/>
              <a:t>Mobiluncus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Mild to moderate thin, gray, adherent vaginal discharge with odor, itch</a:t>
            </a:r>
          </a:p>
          <a:p>
            <a:r>
              <a:rPr lang="en-US" dirty="0" smtClean="0"/>
              <a:t>Clue cells (</a:t>
            </a:r>
            <a:r>
              <a:rPr lang="en-US" dirty="0" err="1" smtClean="0"/>
              <a:t>squamous</a:t>
            </a:r>
            <a:r>
              <a:rPr lang="en-US" dirty="0" smtClean="0"/>
              <a:t> cells stippled with bacteria)</a:t>
            </a:r>
          </a:p>
          <a:p>
            <a:r>
              <a:rPr lang="en-US" dirty="0" smtClean="0"/>
              <a:t>+Whiff test (fishy smell in KOH)</a:t>
            </a:r>
          </a:p>
          <a:p>
            <a:r>
              <a:rPr lang="en-US" dirty="0" err="1" smtClean="0"/>
              <a:t>Tx</a:t>
            </a:r>
            <a:r>
              <a:rPr lang="en-US" dirty="0" smtClean="0"/>
              <a:t>: </a:t>
            </a:r>
            <a:r>
              <a:rPr lang="en-US" dirty="0" err="1" smtClean="0"/>
              <a:t>Flagyl</a:t>
            </a:r>
            <a:r>
              <a:rPr lang="en-US" dirty="0" smtClean="0"/>
              <a:t>/</a:t>
            </a:r>
            <a:r>
              <a:rPr lang="en-US" dirty="0" err="1" smtClean="0"/>
              <a:t>Clindamycin</a:t>
            </a:r>
            <a:r>
              <a:rPr lang="en-US" dirty="0" smtClean="0"/>
              <a:t> (+</a:t>
            </a:r>
            <a:r>
              <a:rPr lang="en-US" dirty="0" err="1" smtClean="0"/>
              <a:t>Metronidazole</a:t>
            </a:r>
            <a:r>
              <a:rPr lang="en-US" dirty="0" smtClean="0"/>
              <a:t> in pregnant women)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Herpes Simplex</a:t>
            </a:r>
            <a:br>
              <a:rPr lang="en-US" dirty="0" smtClean="0"/>
            </a:br>
            <a:r>
              <a:rPr lang="en-US" i="1" dirty="0" smtClean="0"/>
              <a:t>HSV-1/2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Vesicular lesions, grouped, painful ulcers</a:t>
            </a:r>
          </a:p>
          <a:p>
            <a:r>
              <a:rPr lang="en-US" dirty="0" smtClean="0"/>
              <a:t>Incubation 6 days, primary disease lasts 3wks</a:t>
            </a:r>
          </a:p>
          <a:p>
            <a:r>
              <a:rPr lang="en-US" dirty="0" smtClean="0"/>
              <a:t>Recurrence in 90% of patients</a:t>
            </a:r>
          </a:p>
          <a:p>
            <a:r>
              <a:rPr lang="en-US" dirty="0" err="1" smtClean="0"/>
              <a:t>Dx</a:t>
            </a:r>
            <a:r>
              <a:rPr lang="en-US" dirty="0" smtClean="0"/>
              <a:t> by </a:t>
            </a:r>
            <a:r>
              <a:rPr lang="en-US" dirty="0" err="1" smtClean="0"/>
              <a:t>Tzanck</a:t>
            </a:r>
            <a:r>
              <a:rPr lang="en-US" dirty="0" smtClean="0"/>
              <a:t> smear (Wright stain) showing multinucleated giant cells</a:t>
            </a:r>
          </a:p>
          <a:p>
            <a:r>
              <a:rPr lang="en-US" dirty="0" err="1" smtClean="0"/>
              <a:t>Tx</a:t>
            </a:r>
            <a:r>
              <a:rPr lang="en-US" dirty="0" smtClean="0"/>
              <a:t>: Acyclovir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Syphilis</a:t>
            </a:r>
            <a:br>
              <a:rPr lang="en-US" dirty="0" smtClean="0"/>
            </a:br>
            <a:r>
              <a:rPr lang="en-US" i="1" dirty="0" err="1" smtClean="0"/>
              <a:t>Treponema</a:t>
            </a:r>
            <a:r>
              <a:rPr lang="en-US" i="1" dirty="0" smtClean="0"/>
              <a:t> </a:t>
            </a:r>
            <a:r>
              <a:rPr lang="en-US" i="1" dirty="0" err="1" smtClean="0"/>
              <a:t>pallidum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1⁰ - localized painless chancres (ulcerated, non-tender, hard, smooth clean base)</a:t>
            </a:r>
          </a:p>
          <a:p>
            <a:r>
              <a:rPr lang="en-US" dirty="0" smtClean="0"/>
              <a:t>2⁰ (25% untreated) – 3-6 wks after chancre, generalized rash on palms/soles, </a:t>
            </a:r>
            <a:r>
              <a:rPr lang="en-US" dirty="0" err="1" smtClean="0"/>
              <a:t>condylomata</a:t>
            </a:r>
            <a:r>
              <a:rPr lang="en-US" dirty="0" smtClean="0"/>
              <a:t> </a:t>
            </a:r>
            <a:r>
              <a:rPr lang="en-US" dirty="0" err="1" smtClean="0"/>
              <a:t>lata</a:t>
            </a:r>
            <a:r>
              <a:rPr lang="en-US" dirty="0" smtClean="0"/>
              <a:t> (flat warts), minimally </a:t>
            </a:r>
            <a:r>
              <a:rPr lang="en-US" dirty="0" err="1" smtClean="0"/>
              <a:t>pruritic</a:t>
            </a:r>
            <a:endParaRPr lang="en-US" dirty="0" smtClean="0"/>
          </a:p>
          <a:p>
            <a:r>
              <a:rPr lang="en-US" dirty="0" smtClean="0"/>
              <a:t>Latency – High </a:t>
            </a:r>
            <a:r>
              <a:rPr lang="en-US" dirty="0" err="1" smtClean="0"/>
              <a:t>Ab</a:t>
            </a:r>
            <a:r>
              <a:rPr lang="en-US" dirty="0" smtClean="0"/>
              <a:t> titers, 30% progress to 3⁰</a:t>
            </a:r>
          </a:p>
          <a:p>
            <a:r>
              <a:rPr lang="en-US" dirty="0" smtClean="0"/>
              <a:t>3⁰ - “</a:t>
            </a:r>
            <a:r>
              <a:rPr lang="en-US" dirty="0" err="1" smtClean="0"/>
              <a:t>gummas</a:t>
            </a:r>
            <a:r>
              <a:rPr lang="en-US" dirty="0" smtClean="0"/>
              <a:t>” (</a:t>
            </a:r>
            <a:r>
              <a:rPr lang="en-US" dirty="0" err="1" smtClean="0"/>
              <a:t>granulomatous</a:t>
            </a:r>
            <a:r>
              <a:rPr lang="en-US" dirty="0" smtClean="0"/>
              <a:t> lesions)</a:t>
            </a:r>
            <a:br>
              <a:rPr lang="en-US" dirty="0" smtClean="0"/>
            </a:br>
            <a:r>
              <a:rPr lang="en-US" dirty="0" err="1" smtClean="0"/>
              <a:t>neurosyphilis</a:t>
            </a:r>
            <a:r>
              <a:rPr lang="en-US" dirty="0" smtClean="0"/>
              <a:t>: general paresis (insanity),</a:t>
            </a:r>
            <a:br>
              <a:rPr lang="en-US" dirty="0" smtClean="0"/>
            </a:br>
            <a:r>
              <a:rPr lang="en-US" dirty="0" err="1" smtClean="0"/>
              <a:t>tabes</a:t>
            </a:r>
            <a:r>
              <a:rPr lang="en-US" dirty="0" smtClean="0"/>
              <a:t> </a:t>
            </a:r>
            <a:r>
              <a:rPr lang="en-US" dirty="0" err="1" smtClean="0"/>
              <a:t>dorsalis</a:t>
            </a:r>
            <a:r>
              <a:rPr lang="en-US" dirty="0" smtClean="0"/>
              <a:t> (</a:t>
            </a:r>
            <a:r>
              <a:rPr lang="en-US" dirty="0" err="1" smtClean="0"/>
              <a:t>demyelination</a:t>
            </a:r>
            <a:r>
              <a:rPr lang="en-US" dirty="0" smtClean="0"/>
              <a:t> of posterior columns - sensation), Argyll Robertson pupil (non-reactive to light), gun-barrel sight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Syphilis</a:t>
            </a:r>
            <a:br>
              <a:rPr lang="en-US" dirty="0" smtClean="0"/>
            </a:br>
            <a:r>
              <a:rPr lang="en-US" i="1" dirty="0" err="1" smtClean="0"/>
              <a:t>Treponema</a:t>
            </a:r>
            <a:r>
              <a:rPr lang="en-US" i="1" dirty="0" smtClean="0"/>
              <a:t> </a:t>
            </a:r>
            <a:r>
              <a:rPr lang="en-US" i="1" dirty="0" err="1" smtClean="0"/>
              <a:t>pallidum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Congenital: affects muscle, skin, bones; saber shins, saddle nose, Hutchinson’s teeth</a:t>
            </a:r>
          </a:p>
          <a:p>
            <a:endParaRPr lang="en-US" dirty="0" smtClean="0"/>
          </a:p>
          <a:p>
            <a:r>
              <a:rPr lang="en-US" dirty="0" err="1" smtClean="0"/>
              <a:t>Dx</a:t>
            </a:r>
            <a:r>
              <a:rPr lang="en-US" dirty="0" smtClean="0"/>
              <a:t>: non-specific VDRL, RPR (negative in 1⁰, 3⁰), specific FTA-ABS test (confirmatory)</a:t>
            </a:r>
          </a:p>
          <a:p>
            <a:r>
              <a:rPr lang="en-US" dirty="0" err="1" smtClean="0"/>
              <a:t>Tx</a:t>
            </a:r>
            <a:r>
              <a:rPr lang="en-US" dirty="0" smtClean="0"/>
              <a:t>: (1⁰, 2⁰) </a:t>
            </a:r>
            <a:r>
              <a:rPr lang="en-US" dirty="0" err="1" smtClean="0"/>
              <a:t>Benzathine</a:t>
            </a:r>
            <a:r>
              <a:rPr lang="en-US" dirty="0" smtClean="0"/>
              <a:t> – Penicillin G IM x 1</a:t>
            </a:r>
            <a:br>
              <a:rPr lang="en-US" dirty="0" smtClean="0"/>
            </a:br>
            <a:r>
              <a:rPr lang="en-US" dirty="0" smtClean="0"/>
              <a:t>(late latent) </a:t>
            </a:r>
            <a:r>
              <a:rPr lang="en-US" dirty="0" err="1" smtClean="0"/>
              <a:t>Benzathine</a:t>
            </a:r>
            <a:r>
              <a:rPr lang="en-US" dirty="0" smtClean="0"/>
              <a:t> PCN G q week x 3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neurosyphilis</a:t>
            </a:r>
            <a:r>
              <a:rPr lang="en-US" dirty="0" smtClean="0"/>
              <a:t>) IV PCN G q 4h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Chancroid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H. </a:t>
            </a:r>
            <a:r>
              <a:rPr lang="en-US" i="1" dirty="0" err="1" smtClean="0"/>
              <a:t>ducreyi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Painful ulcer/ragged edges, painful inguinal </a:t>
            </a:r>
            <a:r>
              <a:rPr lang="en-US" dirty="0" err="1" smtClean="0"/>
              <a:t>lymphadenopathy</a:t>
            </a:r>
            <a:endParaRPr lang="en-US" dirty="0" smtClean="0"/>
          </a:p>
          <a:p>
            <a:r>
              <a:rPr lang="en-US" dirty="0" smtClean="0"/>
              <a:t>Often associated with HIV infection</a:t>
            </a:r>
          </a:p>
          <a:p>
            <a:r>
              <a:rPr lang="en-US" dirty="0" smtClean="0"/>
              <a:t>Incubation 4-7d</a:t>
            </a:r>
          </a:p>
          <a:p>
            <a:r>
              <a:rPr lang="en-US" dirty="0" err="1" smtClean="0"/>
              <a:t>Tx</a:t>
            </a:r>
            <a:r>
              <a:rPr lang="en-US" dirty="0" smtClean="0"/>
              <a:t>: </a:t>
            </a:r>
            <a:r>
              <a:rPr lang="en-US" dirty="0" err="1" smtClean="0"/>
              <a:t>Azithromycin</a:t>
            </a:r>
            <a:r>
              <a:rPr lang="en-US" dirty="0" smtClean="0"/>
              <a:t> x 1 or </a:t>
            </a:r>
            <a:r>
              <a:rPr lang="en-US" dirty="0" err="1" smtClean="0"/>
              <a:t>Ceftriaxone</a:t>
            </a:r>
            <a:r>
              <a:rPr lang="en-US" dirty="0" smtClean="0"/>
              <a:t> IM x 1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Donovanosis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err="1" smtClean="0"/>
              <a:t>Klebsiella</a:t>
            </a:r>
            <a:r>
              <a:rPr lang="en-US" i="1" dirty="0" smtClean="0"/>
              <a:t> </a:t>
            </a:r>
            <a:r>
              <a:rPr lang="en-US" i="1" dirty="0" err="1" smtClean="0"/>
              <a:t>granulomatis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Painless destructive ulcers</a:t>
            </a:r>
          </a:p>
          <a:p>
            <a:r>
              <a:rPr lang="en-US" dirty="0" smtClean="0"/>
              <a:t>No </a:t>
            </a:r>
            <a:r>
              <a:rPr lang="en-US" dirty="0" err="1" smtClean="0"/>
              <a:t>lymphadenopathy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Tx</a:t>
            </a:r>
            <a:r>
              <a:rPr lang="en-US" dirty="0" smtClean="0"/>
              <a:t>: </a:t>
            </a:r>
            <a:r>
              <a:rPr lang="en-US" dirty="0" err="1" smtClean="0"/>
              <a:t>Doxycycline</a:t>
            </a:r>
            <a:r>
              <a:rPr lang="en-US" dirty="0" smtClean="0"/>
              <a:t> (+</a:t>
            </a:r>
            <a:r>
              <a:rPr lang="en-US" dirty="0" err="1" smtClean="0"/>
              <a:t>aminoglycoside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TORCH Syndrome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Mother </a:t>
            </a:r>
            <a:r>
              <a:rPr lang="en-US" dirty="0" err="1" smtClean="0"/>
              <a:t>asymtomatic</a:t>
            </a:r>
            <a:r>
              <a:rPr lang="en-US" dirty="0" smtClean="0"/>
              <a:t> but baby has: small size, </a:t>
            </a:r>
            <a:r>
              <a:rPr lang="en-US" dirty="0" err="1" smtClean="0"/>
              <a:t>hepatosplenomegaly</a:t>
            </a:r>
            <a:r>
              <a:rPr lang="en-US" dirty="0" smtClean="0"/>
              <a:t>, rash (thrombocytopenia), CNS defects (encephalitis, seizures), jaundice</a:t>
            </a:r>
          </a:p>
          <a:p>
            <a:endParaRPr lang="en-US" dirty="0" smtClean="0"/>
          </a:p>
          <a:p>
            <a:r>
              <a:rPr lang="en-US" dirty="0" err="1" smtClean="0"/>
              <a:t>Toxoplasma</a:t>
            </a:r>
            <a:endParaRPr lang="en-US" dirty="0" smtClean="0"/>
          </a:p>
          <a:p>
            <a:r>
              <a:rPr lang="en-US" dirty="0" smtClean="0"/>
              <a:t>Other (syphilis, HIV)</a:t>
            </a:r>
          </a:p>
          <a:p>
            <a:r>
              <a:rPr lang="en-US" dirty="0" smtClean="0"/>
              <a:t>Rubella</a:t>
            </a:r>
          </a:p>
          <a:p>
            <a:r>
              <a:rPr lang="en-US" dirty="0" smtClean="0"/>
              <a:t>CMV</a:t>
            </a:r>
          </a:p>
          <a:p>
            <a:r>
              <a:rPr lang="en-US" dirty="0" smtClean="0"/>
              <a:t>HSV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TORCH Syndrome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Toxoplasmosis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Detect </a:t>
            </a:r>
            <a:r>
              <a:rPr lang="en-US" dirty="0" err="1" smtClean="0"/>
              <a:t>IgG</a:t>
            </a:r>
            <a:r>
              <a:rPr lang="en-US" dirty="0" smtClean="0"/>
              <a:t> for previous infection, positive immunity</a:t>
            </a:r>
          </a:p>
          <a:p>
            <a:r>
              <a:rPr lang="en-US" dirty="0" smtClean="0"/>
              <a:t>If not immune: monitor for </a:t>
            </a:r>
            <a:r>
              <a:rPr lang="en-US" dirty="0" err="1" smtClean="0"/>
              <a:t>IgM</a:t>
            </a:r>
            <a:r>
              <a:rPr lang="en-US" dirty="0" smtClean="0"/>
              <a:t> (acute), avoid undercooked meat, garden soil, wash fruits and vegetables, </a:t>
            </a:r>
            <a:r>
              <a:rPr lang="en-US" dirty="0" err="1" smtClean="0"/>
              <a:t>handwashing</a:t>
            </a:r>
            <a:endParaRPr lang="en-US" dirty="0" smtClean="0"/>
          </a:p>
          <a:p>
            <a:r>
              <a:rPr lang="en-US" dirty="0" smtClean="0"/>
              <a:t>Treat infected infants aggressively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Other (syphilis)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Test all pregnant mothers</a:t>
            </a:r>
          </a:p>
          <a:p>
            <a:r>
              <a:rPr lang="en-US" dirty="0" smtClean="0"/>
              <a:t>If positive, treat </a:t>
            </a:r>
            <a:r>
              <a:rPr lang="en-US" dirty="0" err="1" smtClean="0"/>
              <a:t>monther</a:t>
            </a:r>
            <a:r>
              <a:rPr lang="en-US" dirty="0" smtClean="0"/>
              <a:t> with penicillin, if allergic to PCN then desensitize</a:t>
            </a:r>
          </a:p>
          <a:p>
            <a:r>
              <a:rPr lang="en-US" dirty="0" smtClean="0"/>
              <a:t>Infected babies commonly show bone lesions, screen CSF for </a:t>
            </a:r>
            <a:r>
              <a:rPr lang="en-US" dirty="0" err="1" smtClean="0"/>
              <a:t>neurosyphilis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TORCH Syndrome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Other (HIV)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Reduce transmission by</a:t>
            </a:r>
          </a:p>
          <a:p>
            <a:pPr lvl="1"/>
            <a:r>
              <a:rPr lang="en-US" dirty="0" smtClean="0"/>
              <a:t>Anti-HIV therapy (</a:t>
            </a:r>
            <a:r>
              <a:rPr lang="en-US" dirty="0" err="1" smtClean="0"/>
              <a:t>zidovudine</a:t>
            </a:r>
            <a:r>
              <a:rPr lang="en-US" dirty="0" smtClean="0"/>
              <a:t>) during pregnancy and at birth</a:t>
            </a:r>
          </a:p>
          <a:p>
            <a:pPr lvl="1"/>
            <a:r>
              <a:rPr lang="en-US" dirty="0" smtClean="0"/>
              <a:t>Give infant antiretroviral therapy  for 16 weeks</a:t>
            </a:r>
          </a:p>
          <a:p>
            <a:pPr lvl="1"/>
            <a:r>
              <a:rPr lang="en-US" dirty="0" smtClean="0"/>
              <a:t>Cesarean delivery</a:t>
            </a:r>
          </a:p>
          <a:p>
            <a:pPr lvl="1"/>
            <a:r>
              <a:rPr lang="en-US" dirty="0" smtClean="0"/>
              <a:t>No breast feeding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Rubella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Vaccinate mother</a:t>
            </a:r>
          </a:p>
          <a:p>
            <a:r>
              <a:rPr lang="en-US" dirty="0" smtClean="0"/>
              <a:t>Highest risk when mother infected in 1</a:t>
            </a:r>
            <a:r>
              <a:rPr lang="en-US" baseline="30000" dirty="0" smtClean="0"/>
              <a:t>st</a:t>
            </a:r>
            <a:r>
              <a:rPr lang="en-US" dirty="0" smtClean="0"/>
              <a:t> trimester, no risk after 16 weeks</a:t>
            </a:r>
          </a:p>
          <a:p>
            <a:r>
              <a:rPr lang="en-US" dirty="0" smtClean="0"/>
              <a:t>Infected infant has patent </a:t>
            </a:r>
            <a:r>
              <a:rPr lang="en-US" dirty="0" err="1" smtClean="0"/>
              <a:t>ductus</a:t>
            </a:r>
            <a:r>
              <a:rPr lang="en-US" dirty="0" smtClean="0"/>
              <a:t> </a:t>
            </a:r>
            <a:r>
              <a:rPr lang="en-US" dirty="0" err="1" smtClean="0"/>
              <a:t>arteriosus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TORCH Syndrome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CMV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Dangerous if mother not immune before pregnancy</a:t>
            </a:r>
          </a:p>
          <a:p>
            <a:r>
              <a:rPr lang="en-US" dirty="0" smtClean="0"/>
              <a:t>If mother not immune, 40% transmission</a:t>
            </a:r>
          </a:p>
          <a:p>
            <a:r>
              <a:rPr lang="en-US" dirty="0" smtClean="0"/>
              <a:t>15% infected infants have neurological symptoms (hearing loss, MR)</a:t>
            </a:r>
          </a:p>
          <a:p>
            <a:r>
              <a:rPr lang="en-US" dirty="0" smtClean="0"/>
              <a:t>Education, </a:t>
            </a:r>
            <a:r>
              <a:rPr lang="en-US" dirty="0" err="1" smtClean="0"/>
              <a:t>handwashing</a:t>
            </a:r>
            <a:r>
              <a:rPr lang="en-US" dirty="0" smtClean="0"/>
              <a:t>, no vaccine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HSV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err="1" smtClean="0"/>
              <a:t>Perinatal</a:t>
            </a:r>
            <a:r>
              <a:rPr lang="en-US" dirty="0" smtClean="0"/>
              <a:t> infection by reactivated herpes lesions</a:t>
            </a:r>
          </a:p>
          <a:p>
            <a:r>
              <a:rPr lang="en-US" dirty="0" smtClean="0"/>
              <a:t>Reduce transmission by Cesarean section</a:t>
            </a:r>
          </a:p>
          <a:p>
            <a:r>
              <a:rPr lang="en-US" dirty="0" smtClean="0"/>
              <a:t>Can treat mother with acyclovir around birth time to reduce transmission</a:t>
            </a:r>
          </a:p>
          <a:p>
            <a:r>
              <a:rPr lang="en-US" dirty="0" smtClean="0"/>
              <a:t>Treat infected infants with antiviral therapy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Bioterrorism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dirty="0" smtClean="0"/>
              <a:t>Anthrax (</a:t>
            </a:r>
            <a:r>
              <a:rPr lang="en-US" dirty="0" err="1" smtClean="0"/>
              <a:t>Cutaneous</a:t>
            </a:r>
            <a:r>
              <a:rPr lang="en-US" dirty="0" smtClean="0"/>
              <a:t>)</a:t>
            </a:r>
          </a:p>
          <a:p>
            <a:pPr algn="ctr"/>
            <a:r>
              <a:rPr lang="en-US" i="1" dirty="0" smtClean="0"/>
              <a:t>Bacillus </a:t>
            </a:r>
            <a:r>
              <a:rPr lang="en-US" i="1" dirty="0" err="1" smtClean="0"/>
              <a:t>antracis</a:t>
            </a:r>
            <a:endParaRPr lang="en-US" i="1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Direct contact with spores</a:t>
            </a:r>
          </a:p>
          <a:p>
            <a:r>
              <a:rPr lang="en-US" dirty="0" smtClean="0"/>
              <a:t>Jet black lesions (</a:t>
            </a:r>
            <a:r>
              <a:rPr lang="en-US" dirty="0" err="1" smtClean="0"/>
              <a:t>eschars</a:t>
            </a:r>
            <a:r>
              <a:rPr lang="en-US" dirty="0" smtClean="0"/>
              <a:t>) on skin within 7-10d</a:t>
            </a:r>
          </a:p>
          <a:p>
            <a:r>
              <a:rPr lang="en-US" dirty="0" smtClean="0"/>
              <a:t>Incubation 1d</a:t>
            </a:r>
          </a:p>
          <a:p>
            <a:endParaRPr lang="en-US" dirty="0" smtClean="0"/>
          </a:p>
          <a:p>
            <a:r>
              <a:rPr lang="en-US" dirty="0" err="1" smtClean="0"/>
              <a:t>Tx</a:t>
            </a:r>
            <a:r>
              <a:rPr lang="en-US" dirty="0" smtClean="0"/>
              <a:t>: </a:t>
            </a:r>
            <a:r>
              <a:rPr lang="en-US" dirty="0" err="1" smtClean="0"/>
              <a:t>Cipro</a:t>
            </a:r>
            <a:r>
              <a:rPr lang="en-US" dirty="0" smtClean="0"/>
              <a:t> or Doxy q 60d</a:t>
            </a:r>
          </a:p>
          <a:p>
            <a:r>
              <a:rPr lang="en-US" dirty="0" smtClean="0"/>
              <a:t>Vaccine: attenuated Ag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dirty="0" smtClean="0"/>
              <a:t>Botulism (Inhalation)</a:t>
            </a:r>
          </a:p>
          <a:p>
            <a:pPr algn="ctr"/>
            <a:r>
              <a:rPr lang="en-US" i="1" dirty="0" smtClean="0"/>
              <a:t>Bacillus </a:t>
            </a:r>
            <a:r>
              <a:rPr lang="en-US" i="1" dirty="0" err="1" smtClean="0"/>
              <a:t>antracis</a:t>
            </a:r>
            <a:endParaRPr lang="en-US" i="1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Inhaled spores, no person-to-person transmission</a:t>
            </a:r>
          </a:p>
          <a:p>
            <a:r>
              <a:rPr lang="en-US" dirty="0" smtClean="0"/>
              <a:t>Incubation: 1w to 2 months</a:t>
            </a:r>
          </a:p>
          <a:p>
            <a:r>
              <a:rPr lang="en-US" dirty="0" err="1" smtClean="0"/>
              <a:t>Mediastinal</a:t>
            </a:r>
            <a:r>
              <a:rPr lang="en-US" dirty="0" smtClean="0"/>
              <a:t> widening, pleural effusion, infiltrates</a:t>
            </a:r>
          </a:p>
          <a:p>
            <a:r>
              <a:rPr lang="en-US" dirty="0" smtClean="0"/>
              <a:t>Initial symptoms improve, abrupt onset of fever/ARDS, shock/death within 24-36h</a:t>
            </a:r>
          </a:p>
          <a:p>
            <a:r>
              <a:rPr lang="en-US" dirty="0" err="1" smtClean="0"/>
              <a:t>Tx</a:t>
            </a:r>
            <a:r>
              <a:rPr lang="en-US" dirty="0" smtClean="0"/>
              <a:t>: Penicillin or </a:t>
            </a:r>
            <a:r>
              <a:rPr lang="en-US" dirty="0" err="1" smtClean="0"/>
              <a:t>Cipro</a:t>
            </a:r>
            <a:r>
              <a:rPr lang="en-US" dirty="0" smtClean="0"/>
              <a:t>/Doxy</a:t>
            </a:r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Congenital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GBS</a:t>
            </a:r>
          </a:p>
          <a:p>
            <a:pPr lvl="1"/>
            <a:r>
              <a:rPr lang="en-US" dirty="0" err="1" smtClean="0"/>
              <a:t>Perinatal</a:t>
            </a:r>
            <a:r>
              <a:rPr lang="en-US" dirty="0" smtClean="0"/>
              <a:t> infection (50%), </a:t>
            </a:r>
            <a:r>
              <a:rPr lang="en-US" dirty="0" err="1" smtClean="0"/>
              <a:t>anogenital</a:t>
            </a:r>
            <a:r>
              <a:rPr lang="en-US" dirty="0" smtClean="0"/>
              <a:t> screening</a:t>
            </a:r>
          </a:p>
          <a:p>
            <a:pPr lvl="1"/>
            <a:r>
              <a:rPr lang="en-US" dirty="0" smtClean="0"/>
              <a:t>Concern in newborn (meningitis), infant (sepsis)</a:t>
            </a:r>
          </a:p>
          <a:p>
            <a:r>
              <a:rPr lang="en-US" dirty="0" smtClean="0"/>
              <a:t>VSV</a:t>
            </a:r>
          </a:p>
          <a:p>
            <a:pPr lvl="1"/>
            <a:r>
              <a:rPr lang="en-US" dirty="0" smtClean="0"/>
              <a:t>Primary infection during pregnancy very serious, especially during first 20 weeks (later is mild)</a:t>
            </a:r>
          </a:p>
          <a:p>
            <a:pPr lvl="1"/>
            <a:r>
              <a:rPr lang="en-US" dirty="0" smtClean="0"/>
              <a:t>VZV </a:t>
            </a:r>
            <a:r>
              <a:rPr lang="en-US" dirty="0" err="1" smtClean="0"/>
              <a:t>Ig</a:t>
            </a:r>
            <a:r>
              <a:rPr lang="en-US" dirty="0" smtClean="0"/>
              <a:t> given within 96h of exposure, no vaccine</a:t>
            </a:r>
          </a:p>
          <a:p>
            <a:pPr lvl="1"/>
            <a:r>
              <a:rPr lang="en-US" dirty="0" smtClean="0"/>
              <a:t>Fetal infection results in short limbs, skin scars, CNS</a:t>
            </a:r>
          </a:p>
          <a:p>
            <a:r>
              <a:rPr lang="en-US" dirty="0" smtClean="0"/>
              <a:t>B19</a:t>
            </a:r>
          </a:p>
          <a:p>
            <a:pPr lvl="1"/>
            <a:r>
              <a:rPr lang="en-US" dirty="0" smtClean="0"/>
              <a:t>Most maternal infections do not lead to fetal infection</a:t>
            </a:r>
          </a:p>
          <a:p>
            <a:pPr lvl="1"/>
            <a:r>
              <a:rPr lang="en-US" dirty="0" smtClean="0"/>
              <a:t>Infant symptoms: death, anemia w/ blueberry rash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Endocarditis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Infection of the </a:t>
            </a:r>
            <a:r>
              <a:rPr lang="en-US" dirty="0" err="1" smtClean="0"/>
              <a:t>endocardial</a:t>
            </a:r>
            <a:r>
              <a:rPr lang="en-US" dirty="0" smtClean="0"/>
              <a:t> surface or valves</a:t>
            </a:r>
          </a:p>
          <a:p>
            <a:r>
              <a:rPr lang="en-US" dirty="0" smtClean="0"/>
              <a:t>Surface disrupted, platelets/fibrin deposit on exposed collagen forming sterile thrombus, transient </a:t>
            </a:r>
            <a:r>
              <a:rPr lang="en-US" dirty="0" err="1" smtClean="0"/>
              <a:t>bacteremia</a:t>
            </a:r>
            <a:r>
              <a:rPr lang="en-US" dirty="0" smtClean="0"/>
              <a:t> infect sterile thrombus on low pressure side (</a:t>
            </a:r>
            <a:r>
              <a:rPr lang="en-US" dirty="0" err="1" smtClean="0"/>
              <a:t>Venturi</a:t>
            </a:r>
            <a:r>
              <a:rPr lang="en-US" dirty="0" smtClean="0"/>
              <a:t> effect), thrombus grows, </a:t>
            </a:r>
            <a:r>
              <a:rPr lang="en-US" dirty="0" err="1" smtClean="0"/>
              <a:t>Ab</a:t>
            </a:r>
            <a:r>
              <a:rPr lang="en-US" dirty="0" smtClean="0"/>
              <a:t> cannot clear infection</a:t>
            </a:r>
          </a:p>
          <a:p>
            <a:r>
              <a:rPr lang="en-US" dirty="0" smtClean="0"/>
              <a:t>Once established, require ATB to cure</a:t>
            </a:r>
          </a:p>
          <a:p>
            <a:r>
              <a:rPr lang="en-US" dirty="0" smtClean="0"/>
              <a:t>Two types, native or prosthetic valve </a:t>
            </a:r>
            <a:r>
              <a:rPr lang="en-US" dirty="0" err="1" smtClean="0"/>
              <a:t>endoc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Endocarditis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NVE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Native Valve </a:t>
            </a:r>
            <a:r>
              <a:rPr lang="en-US" dirty="0" err="1" smtClean="0"/>
              <a:t>Endocarditis</a:t>
            </a:r>
            <a:endParaRPr lang="en-US" dirty="0" smtClean="0"/>
          </a:p>
          <a:p>
            <a:r>
              <a:rPr lang="en-US" dirty="0" err="1" smtClean="0"/>
              <a:t>Viridans</a:t>
            </a:r>
            <a:r>
              <a:rPr lang="en-US" dirty="0" smtClean="0"/>
              <a:t> strep most common (followed by S. </a:t>
            </a:r>
            <a:r>
              <a:rPr lang="en-US" dirty="0" err="1" smtClean="0"/>
              <a:t>aureus</a:t>
            </a:r>
            <a:r>
              <a:rPr lang="en-US" dirty="0" smtClean="0"/>
              <a:t>, Strep, </a:t>
            </a:r>
            <a:r>
              <a:rPr lang="en-US" dirty="0" err="1" smtClean="0"/>
              <a:t>Entero</a:t>
            </a:r>
            <a:r>
              <a:rPr lang="en-US" dirty="0" smtClean="0"/>
              <a:t>)</a:t>
            </a:r>
          </a:p>
          <a:p>
            <a:r>
              <a:rPr lang="en-US" dirty="0" smtClean="0"/>
              <a:t>If culture negative, can be HACEK, intracellular pathogens, fungi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PVE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117975" cy="3951288"/>
          </a:xfrm>
        </p:spPr>
        <p:txBody>
          <a:bodyPr/>
          <a:lstStyle/>
          <a:p>
            <a:r>
              <a:rPr lang="en-US" dirty="0" smtClean="0"/>
              <a:t>Prosthetic Valve </a:t>
            </a:r>
            <a:r>
              <a:rPr lang="en-US" dirty="0" err="1" smtClean="0"/>
              <a:t>Endocarditis</a:t>
            </a:r>
            <a:endParaRPr lang="en-US" dirty="0" smtClean="0"/>
          </a:p>
          <a:p>
            <a:r>
              <a:rPr lang="en-US" dirty="0" err="1" smtClean="0"/>
              <a:t>Coagulase</a:t>
            </a:r>
            <a:r>
              <a:rPr lang="en-US" dirty="0" smtClean="0"/>
              <a:t> negative Staph most common in early PVE</a:t>
            </a:r>
          </a:p>
          <a:p>
            <a:r>
              <a:rPr lang="en-US" dirty="0" smtClean="0"/>
              <a:t>Late PVE similar to NVE but </a:t>
            </a:r>
            <a:r>
              <a:rPr lang="en-US" dirty="0" err="1" smtClean="0"/>
              <a:t>coag</a:t>
            </a:r>
            <a:r>
              <a:rPr lang="en-US" dirty="0" smtClean="0"/>
              <a:t> </a:t>
            </a:r>
            <a:r>
              <a:rPr lang="en-US" dirty="0" err="1" smtClean="0"/>
              <a:t>neg</a:t>
            </a:r>
            <a:r>
              <a:rPr lang="en-US" dirty="0" smtClean="0"/>
              <a:t> staph still common</a:t>
            </a:r>
            <a:endParaRPr lang="en-US" dirty="0" smtClean="0"/>
          </a:p>
          <a:p>
            <a:r>
              <a:rPr lang="en-US" dirty="0" smtClean="0"/>
              <a:t>Platelets still deposit</a:t>
            </a:r>
          </a:p>
          <a:p>
            <a:r>
              <a:rPr lang="en-US" dirty="0" smtClean="0"/>
              <a:t>Infection of surgical site leads to ring abscess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Endocarditis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Fever + murmur, persistent </a:t>
            </a:r>
            <a:r>
              <a:rPr lang="en-US" dirty="0" err="1" smtClean="0"/>
              <a:t>bacteremia</a:t>
            </a:r>
            <a:endParaRPr lang="en-US" dirty="0" smtClean="0"/>
          </a:p>
          <a:p>
            <a:r>
              <a:rPr lang="en-US" dirty="0" smtClean="0"/>
              <a:t>Insidious onset of non-specific symptoms</a:t>
            </a:r>
          </a:p>
          <a:p>
            <a:r>
              <a:rPr lang="en-US" dirty="0" smtClean="0"/>
              <a:t>History of heart disease, dental work</a:t>
            </a:r>
          </a:p>
          <a:p>
            <a:r>
              <a:rPr lang="en-US" dirty="0" smtClean="0"/>
              <a:t>Small red lesions on palms/soles, </a:t>
            </a:r>
            <a:r>
              <a:rPr lang="en-US" dirty="0" err="1" smtClean="0"/>
              <a:t>Janeway</a:t>
            </a:r>
            <a:r>
              <a:rPr lang="en-US" dirty="0" smtClean="0"/>
              <a:t> are non-tender, Osler’s is tender</a:t>
            </a:r>
          </a:p>
          <a:p>
            <a:r>
              <a:rPr lang="en-US" dirty="0" smtClean="0"/>
              <a:t>Roth spots – retinal hemorrhage w/ central pallor</a:t>
            </a:r>
          </a:p>
          <a:p>
            <a:r>
              <a:rPr lang="en-US" dirty="0" smtClean="0"/>
              <a:t>Splinter hemorrhages under nails</a:t>
            </a:r>
          </a:p>
          <a:p>
            <a:r>
              <a:rPr lang="en-US" dirty="0" smtClean="0"/>
              <a:t>Anemia, elevated ESR, TEE echo</a:t>
            </a: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Endocarditis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Dx</a:t>
            </a:r>
            <a:r>
              <a:rPr lang="en-US" dirty="0" smtClean="0"/>
              <a:t>: Duke – microbes on valve OR 2 major OR</a:t>
            </a:r>
            <a:br>
              <a:rPr lang="en-US" dirty="0" smtClean="0"/>
            </a:br>
            <a:r>
              <a:rPr lang="en-US" dirty="0" smtClean="0"/>
              <a:t>1 major &amp; 3 minor OR 5 minor</a:t>
            </a:r>
          </a:p>
          <a:p>
            <a:r>
              <a:rPr lang="en-US" dirty="0" err="1" smtClean="0"/>
              <a:t>Tx</a:t>
            </a:r>
            <a:r>
              <a:rPr lang="en-US" dirty="0" smtClean="0"/>
              <a:t>: IV Bactericidal for &gt;4 weeks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Viridans</a:t>
            </a:r>
            <a:r>
              <a:rPr lang="en-US" dirty="0" smtClean="0"/>
              <a:t>) IV PCN + </a:t>
            </a:r>
            <a:r>
              <a:rPr lang="en-US" dirty="0" err="1" smtClean="0"/>
              <a:t>aminoglycoside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(Culture-</a:t>
            </a:r>
            <a:r>
              <a:rPr lang="en-US" dirty="0" err="1" smtClean="0"/>
              <a:t>neg</a:t>
            </a:r>
            <a:r>
              <a:rPr lang="en-US" dirty="0" smtClean="0"/>
              <a:t>) IV </a:t>
            </a:r>
            <a:r>
              <a:rPr lang="en-US" dirty="0" err="1" smtClean="0"/>
              <a:t>Ceftriaxone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(MRSA) </a:t>
            </a:r>
            <a:r>
              <a:rPr lang="en-US" dirty="0" err="1" smtClean="0"/>
              <a:t>Vancomycin</a:t>
            </a:r>
            <a:r>
              <a:rPr lang="en-US" dirty="0" smtClean="0"/>
              <a:t> + </a:t>
            </a:r>
            <a:r>
              <a:rPr lang="en-US" dirty="0" err="1" smtClean="0"/>
              <a:t>Gentamycin</a:t>
            </a:r>
            <a:r>
              <a:rPr lang="en-US" dirty="0" smtClean="0"/>
              <a:t> + </a:t>
            </a:r>
            <a:r>
              <a:rPr lang="en-US" dirty="0" err="1" smtClean="0"/>
              <a:t>Rifampin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Entero</a:t>
            </a:r>
            <a:r>
              <a:rPr lang="en-US" dirty="0" smtClean="0"/>
              <a:t>) </a:t>
            </a:r>
            <a:r>
              <a:rPr lang="en-US" dirty="0" err="1" smtClean="0"/>
              <a:t>Ampicillin</a:t>
            </a:r>
            <a:r>
              <a:rPr lang="en-US" dirty="0" smtClean="0"/>
              <a:t> + </a:t>
            </a:r>
            <a:r>
              <a:rPr lang="en-US" dirty="0" err="1" smtClean="0"/>
              <a:t>Gentamycin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(Fungi) </a:t>
            </a:r>
            <a:r>
              <a:rPr lang="en-US" dirty="0" err="1" smtClean="0"/>
              <a:t>Amphotericin</a:t>
            </a:r>
            <a:r>
              <a:rPr lang="en-US" dirty="0" smtClean="0"/>
              <a:t> B + SURGERY</a:t>
            </a:r>
            <a:br>
              <a:rPr lang="en-US" dirty="0" smtClean="0"/>
            </a:br>
            <a:r>
              <a:rPr lang="en-US" dirty="0" smtClean="0"/>
              <a:t>(2+ embolic event) SURGERY</a:t>
            </a:r>
          </a:p>
          <a:p>
            <a:r>
              <a:rPr lang="en-US" dirty="0" smtClean="0"/>
              <a:t>Prophylaxis: Amoxicillin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Respiratory Diseases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Rhinitis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Rhinovirus, </a:t>
            </a:r>
            <a:r>
              <a:rPr lang="en-US" dirty="0" err="1" smtClean="0"/>
              <a:t>parainfluenza</a:t>
            </a:r>
            <a:r>
              <a:rPr lang="en-US" dirty="0" smtClean="0"/>
              <a:t>, </a:t>
            </a:r>
            <a:r>
              <a:rPr lang="en-US" dirty="0" smtClean="0"/>
              <a:t>RSV, </a:t>
            </a:r>
            <a:r>
              <a:rPr lang="en-US" dirty="0" err="1" smtClean="0"/>
              <a:t>coronavirus</a:t>
            </a:r>
            <a:r>
              <a:rPr lang="en-US" dirty="0" smtClean="0"/>
              <a:t>, </a:t>
            </a:r>
            <a:r>
              <a:rPr lang="en-US" dirty="0" smtClean="0"/>
              <a:t>others</a:t>
            </a:r>
          </a:p>
          <a:p>
            <a:r>
              <a:rPr lang="en-US" dirty="0" err="1" smtClean="0"/>
              <a:t>Rhinorrhea</a:t>
            </a:r>
            <a:r>
              <a:rPr lang="en-US" dirty="0" smtClean="0"/>
              <a:t>, little cellular damage, self-limiting</a:t>
            </a:r>
          </a:p>
          <a:p>
            <a:r>
              <a:rPr lang="en-US" dirty="0" smtClean="0"/>
              <a:t>Symptoms peak days 3-4, persist 1-2 weeks</a:t>
            </a:r>
          </a:p>
          <a:p>
            <a:r>
              <a:rPr lang="en-US" dirty="0" smtClean="0"/>
              <a:t>Late August to early spring, unrelated to </a:t>
            </a:r>
            <a:r>
              <a:rPr lang="en-US" dirty="0" smtClean="0"/>
              <a:t>temp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Influenza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Leading infectious cause of death in US</a:t>
            </a:r>
          </a:p>
          <a:p>
            <a:r>
              <a:rPr lang="en-US" dirty="0" smtClean="0"/>
              <a:t>Type A shifts H+N antigens easily, B less so</a:t>
            </a:r>
          </a:p>
          <a:p>
            <a:r>
              <a:rPr lang="en-US" dirty="0" smtClean="0"/>
              <a:t>Vaccine: 2 A strains, 1 B</a:t>
            </a:r>
          </a:p>
          <a:p>
            <a:r>
              <a:rPr lang="en-US" dirty="0" err="1" smtClean="0"/>
              <a:t>Amantadine</a:t>
            </a:r>
            <a:r>
              <a:rPr lang="en-US" dirty="0" smtClean="0"/>
              <a:t> resistance is prevalent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Respiratory Diseases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dirty="0" smtClean="0"/>
              <a:t>Typical Pneumonia</a:t>
            </a:r>
          </a:p>
          <a:p>
            <a:pPr algn="ctr"/>
            <a:r>
              <a:rPr lang="en-US" i="1" dirty="0" smtClean="0"/>
              <a:t>Streptococcus </a:t>
            </a:r>
            <a:r>
              <a:rPr lang="en-US" i="1" dirty="0" err="1" smtClean="0"/>
              <a:t>pneumoniae</a:t>
            </a:r>
            <a:endParaRPr lang="en-US" i="1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Rusty sputum, </a:t>
            </a:r>
            <a:r>
              <a:rPr lang="en-US" dirty="0" err="1" smtClean="0"/>
              <a:t>unilobar</a:t>
            </a:r>
            <a:endParaRPr lang="en-US" dirty="0" smtClean="0"/>
          </a:p>
          <a:p>
            <a:r>
              <a:rPr lang="en-US" dirty="0" smtClean="0"/>
              <a:t>Aspirated into alveolar space, fills with fluid and PMN, then fills with blood (2-3d), then fill with fibrin, then resolve w/o scarring</a:t>
            </a:r>
          </a:p>
          <a:p>
            <a:r>
              <a:rPr lang="en-US" dirty="0" err="1" smtClean="0"/>
              <a:t>Asplenic</a:t>
            </a:r>
            <a:r>
              <a:rPr lang="en-US" dirty="0" smtClean="0"/>
              <a:t>, sickle-cell, </a:t>
            </a:r>
            <a:r>
              <a:rPr lang="en-US" dirty="0" err="1" smtClean="0"/>
              <a:t>agammaglobulinemia</a:t>
            </a:r>
            <a:r>
              <a:rPr lang="en-US" dirty="0" smtClean="0"/>
              <a:t> </a:t>
            </a:r>
            <a:r>
              <a:rPr lang="en-US" dirty="0" smtClean="0"/>
              <a:t>at risk</a:t>
            </a:r>
          </a:p>
          <a:p>
            <a:r>
              <a:rPr lang="en-US" dirty="0" smtClean="0"/>
              <a:t>Vaccine has 23 serotypes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dirty="0" smtClean="0"/>
              <a:t>Atypical Pneumonia</a:t>
            </a:r>
            <a:endParaRPr lang="en-US" i="1" dirty="0" smtClean="0"/>
          </a:p>
          <a:p>
            <a:pPr algn="ctr"/>
            <a:r>
              <a:rPr lang="en-US" i="1" dirty="0" err="1" smtClean="0"/>
              <a:t>Mycoplasma</a:t>
            </a:r>
            <a:r>
              <a:rPr lang="en-US" i="1" dirty="0" smtClean="0"/>
              <a:t> </a:t>
            </a:r>
            <a:r>
              <a:rPr lang="en-US" i="1" dirty="0" err="1" smtClean="0"/>
              <a:t>pneumoniae</a:t>
            </a:r>
            <a:endParaRPr lang="en-US" i="1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Dry cough, </a:t>
            </a:r>
            <a:r>
              <a:rPr lang="en-US" dirty="0" err="1" smtClean="0"/>
              <a:t>myringitis</a:t>
            </a:r>
            <a:endParaRPr lang="en-US" dirty="0" smtClean="0"/>
          </a:p>
          <a:p>
            <a:r>
              <a:rPr lang="en-US" dirty="0" smtClean="0"/>
              <a:t>Inhaled, attaches to respiratory cell, bronchitis infiltrated by plasma cells, lasts 2-6 wks</a:t>
            </a:r>
          </a:p>
          <a:p>
            <a:r>
              <a:rPr lang="en-US" dirty="0" smtClean="0"/>
              <a:t>Similar to </a:t>
            </a:r>
            <a:r>
              <a:rPr lang="en-US" dirty="0" err="1" smtClean="0"/>
              <a:t>Chlamydophila</a:t>
            </a:r>
            <a:endParaRPr lang="en-US" dirty="0" smtClean="0"/>
          </a:p>
          <a:p>
            <a:r>
              <a:rPr lang="en-US" dirty="0" smtClean="0"/>
              <a:t>Unusual </a:t>
            </a:r>
            <a:r>
              <a:rPr lang="en-US" dirty="0" smtClean="0"/>
              <a:t>over age </a:t>
            </a:r>
            <a:r>
              <a:rPr lang="en-US" dirty="0" smtClean="0"/>
              <a:t>40</a:t>
            </a:r>
          </a:p>
          <a:p>
            <a:r>
              <a:rPr lang="en-US" dirty="0" err="1" smtClean="0"/>
              <a:t>IgM</a:t>
            </a:r>
            <a:r>
              <a:rPr lang="en-US" dirty="0" smtClean="0"/>
              <a:t> cold agglutinins</a:t>
            </a:r>
            <a:endParaRPr lang="en-US" dirty="0" smtClean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Respiratory Diseases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Aspiration Pneumonia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Chronic, foul sputum</a:t>
            </a:r>
          </a:p>
          <a:p>
            <a:r>
              <a:rPr lang="en-US" dirty="0" err="1" smtClean="0"/>
              <a:t>Polymicrobial</a:t>
            </a:r>
            <a:r>
              <a:rPr lang="en-US" dirty="0" smtClean="0"/>
              <a:t> </a:t>
            </a:r>
            <a:r>
              <a:rPr lang="en-US" dirty="0" smtClean="0"/>
              <a:t>anaerobic, </a:t>
            </a:r>
            <a:r>
              <a:rPr lang="en-US" dirty="0" err="1" smtClean="0"/>
              <a:t>microaerophilic</a:t>
            </a:r>
            <a:r>
              <a:rPr lang="en-US" dirty="0" smtClean="0"/>
              <a:t> aspirated into lung</a:t>
            </a:r>
          </a:p>
          <a:p>
            <a:r>
              <a:rPr lang="en-US" dirty="0" smtClean="0"/>
              <a:t>Alcoholics, seizures, </a:t>
            </a:r>
            <a:r>
              <a:rPr lang="en-US" dirty="0" err="1" smtClean="0"/>
              <a:t>tracheoesophageal</a:t>
            </a:r>
            <a:r>
              <a:rPr lang="en-US" dirty="0" smtClean="0"/>
              <a:t> fistula are risk factors</a:t>
            </a:r>
          </a:p>
          <a:p>
            <a:r>
              <a:rPr lang="en-US" dirty="0" err="1" smtClean="0"/>
              <a:t>Tx</a:t>
            </a:r>
            <a:r>
              <a:rPr lang="en-US" dirty="0" smtClean="0"/>
              <a:t>: </a:t>
            </a:r>
            <a:r>
              <a:rPr lang="en-US" dirty="0" err="1" smtClean="0"/>
              <a:t>Clindamycin</a:t>
            </a:r>
            <a:r>
              <a:rPr lang="en-US" dirty="0" smtClean="0"/>
              <a:t> PO x 3wks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Acute Bacterial Meningitis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S. </a:t>
            </a:r>
            <a:r>
              <a:rPr lang="en-US" dirty="0" err="1" smtClean="0"/>
              <a:t>pneumoniae</a:t>
            </a:r>
            <a:endParaRPr lang="en-US" dirty="0" smtClean="0"/>
          </a:p>
          <a:p>
            <a:pPr lvl="1"/>
            <a:r>
              <a:rPr lang="en-US" dirty="0" smtClean="0"/>
              <a:t>vaccine covers most types</a:t>
            </a:r>
          </a:p>
          <a:p>
            <a:r>
              <a:rPr lang="en-US" dirty="0" smtClean="0"/>
              <a:t>N. </a:t>
            </a:r>
            <a:r>
              <a:rPr lang="en-US" dirty="0" err="1" smtClean="0"/>
              <a:t>meningitidis</a:t>
            </a:r>
            <a:endParaRPr lang="en-US" dirty="0" smtClean="0"/>
          </a:p>
          <a:p>
            <a:pPr lvl="1"/>
            <a:r>
              <a:rPr lang="en-US" dirty="0" smtClean="0"/>
              <a:t>B cause half infections</a:t>
            </a:r>
            <a:endParaRPr lang="en-US" dirty="0" smtClean="0"/>
          </a:p>
          <a:p>
            <a:pPr lvl="1"/>
            <a:r>
              <a:rPr lang="en-US" dirty="0" smtClean="0"/>
              <a:t>vaccine does not have B</a:t>
            </a:r>
          </a:p>
          <a:p>
            <a:r>
              <a:rPr lang="en-US" dirty="0" smtClean="0"/>
              <a:t>H. </a:t>
            </a:r>
            <a:r>
              <a:rPr lang="en-US" dirty="0" err="1" smtClean="0"/>
              <a:t>influenzae</a:t>
            </a:r>
            <a:endParaRPr lang="en-US" dirty="0" smtClean="0"/>
          </a:p>
          <a:p>
            <a:pPr lvl="1"/>
            <a:r>
              <a:rPr lang="en-US" dirty="0" smtClean="0"/>
              <a:t>type b vaccine</a:t>
            </a:r>
          </a:p>
          <a:p>
            <a:r>
              <a:rPr lang="en-US" dirty="0" smtClean="0"/>
              <a:t>L. </a:t>
            </a:r>
            <a:r>
              <a:rPr lang="en-US" dirty="0" err="1" smtClean="0"/>
              <a:t>monocytogenes</a:t>
            </a:r>
            <a:endParaRPr lang="en-US" dirty="0" smtClean="0"/>
          </a:p>
          <a:p>
            <a:pPr lvl="1"/>
            <a:r>
              <a:rPr lang="en-US" dirty="0" smtClean="0"/>
              <a:t>neonates + elderly</a:t>
            </a:r>
          </a:p>
          <a:p>
            <a:r>
              <a:rPr lang="en-US" dirty="0" smtClean="0"/>
              <a:t>&lt;</a:t>
            </a:r>
            <a:r>
              <a:rPr lang="en-US" dirty="0" smtClean="0"/>
              <a:t>4w GBS, &lt;18y H.flu, 18-50y </a:t>
            </a:r>
            <a:r>
              <a:rPr lang="en-US" dirty="0" err="1" smtClean="0"/>
              <a:t>S.pneu</a:t>
            </a:r>
            <a:r>
              <a:rPr lang="en-US" dirty="0" smtClean="0"/>
              <a:t>, &gt;</a:t>
            </a:r>
            <a:r>
              <a:rPr lang="en-US" dirty="0" smtClean="0"/>
              <a:t>50y </a:t>
            </a:r>
            <a:r>
              <a:rPr lang="en-US" dirty="0" err="1" smtClean="0"/>
              <a:t>L.mono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Stiff neck, </a:t>
            </a:r>
            <a:r>
              <a:rPr lang="en-US" dirty="0" err="1" smtClean="0"/>
              <a:t>Kernig’s</a:t>
            </a:r>
            <a:r>
              <a:rPr lang="en-US" dirty="0" smtClean="0"/>
              <a:t> sign (leg extension resisted when supine), </a:t>
            </a:r>
            <a:r>
              <a:rPr lang="en-US" dirty="0" err="1" smtClean="0"/>
              <a:t>Brudzinski’s</a:t>
            </a:r>
            <a:r>
              <a:rPr lang="en-US" dirty="0" smtClean="0"/>
              <a:t> sign (neck flex causes hip flex)</a:t>
            </a:r>
          </a:p>
          <a:p>
            <a:r>
              <a:rPr lang="en-US" dirty="0" err="1" smtClean="0"/>
              <a:t>Dx</a:t>
            </a:r>
            <a:r>
              <a:rPr lang="en-US" dirty="0" smtClean="0"/>
              <a:t>: CNS </a:t>
            </a:r>
            <a:r>
              <a:rPr lang="en-US" dirty="0" err="1" smtClean="0"/>
              <a:t>leukocytosis</a:t>
            </a:r>
            <a:r>
              <a:rPr lang="en-US" dirty="0" smtClean="0"/>
              <a:t>, positive culture</a:t>
            </a:r>
          </a:p>
          <a:p>
            <a:r>
              <a:rPr lang="en-US" dirty="0" err="1" smtClean="0"/>
              <a:t>Tx</a:t>
            </a:r>
            <a:r>
              <a:rPr lang="en-US" dirty="0" smtClean="0"/>
              <a:t>: </a:t>
            </a:r>
            <a:r>
              <a:rPr lang="en-US" dirty="0" err="1" smtClean="0"/>
              <a:t>Ceftriaxone</a:t>
            </a:r>
            <a:r>
              <a:rPr lang="en-US" dirty="0" smtClean="0"/>
              <a:t> (+</a:t>
            </a:r>
            <a:r>
              <a:rPr lang="en-US" dirty="0" err="1" smtClean="0"/>
              <a:t>Vanco</a:t>
            </a:r>
            <a:r>
              <a:rPr lang="en-US" dirty="0" smtClean="0"/>
              <a:t> if community acquired) (+</a:t>
            </a:r>
            <a:r>
              <a:rPr lang="en-US" dirty="0" err="1" smtClean="0"/>
              <a:t>ampicillin</a:t>
            </a:r>
            <a:r>
              <a:rPr lang="en-US" dirty="0" smtClean="0"/>
              <a:t> if </a:t>
            </a:r>
            <a:r>
              <a:rPr lang="en-US" dirty="0" err="1" smtClean="0"/>
              <a:t>immuno</a:t>
            </a:r>
            <a:r>
              <a:rPr lang="en-US" dirty="0" smtClean="0"/>
              <a:t>-compromised)</a:t>
            </a:r>
            <a:br>
              <a:rPr lang="en-US" dirty="0" smtClean="0"/>
            </a:br>
            <a:r>
              <a:rPr lang="en-US" dirty="0" smtClean="0"/>
              <a:t>+ </a:t>
            </a:r>
            <a:r>
              <a:rPr lang="en-US" dirty="0" err="1" smtClean="0"/>
              <a:t>Dexamethasone</a:t>
            </a:r>
            <a:endParaRPr lang="en-US" dirty="0" smtClean="0"/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Acute Viral Meningitis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Enterovirus</a:t>
            </a:r>
            <a:endParaRPr lang="en-US" dirty="0" smtClean="0"/>
          </a:p>
          <a:p>
            <a:pPr lvl="1"/>
            <a:r>
              <a:rPr lang="en-US" dirty="0" smtClean="0"/>
              <a:t>Kids &gt; 2 wks old</a:t>
            </a:r>
          </a:p>
          <a:p>
            <a:pPr lvl="1"/>
            <a:r>
              <a:rPr lang="en-US" dirty="0" smtClean="0"/>
              <a:t>Summer months</a:t>
            </a:r>
          </a:p>
          <a:p>
            <a:pPr lvl="1"/>
            <a:r>
              <a:rPr lang="en-US" dirty="0" smtClean="0"/>
              <a:t>Hand-foot-mouth disease, </a:t>
            </a:r>
            <a:r>
              <a:rPr lang="en-US" dirty="0" err="1" smtClean="0"/>
              <a:t>herpangina</a:t>
            </a:r>
            <a:endParaRPr lang="en-US" dirty="0" smtClean="0"/>
          </a:p>
          <a:p>
            <a:r>
              <a:rPr lang="en-US" dirty="0" smtClean="0"/>
              <a:t>HSV-2</a:t>
            </a:r>
          </a:p>
          <a:p>
            <a:pPr lvl="1"/>
            <a:r>
              <a:rPr lang="en-US" dirty="0" smtClean="0"/>
              <a:t>Aseptic meningitis</a:t>
            </a:r>
          </a:p>
          <a:p>
            <a:pPr lvl="1"/>
            <a:r>
              <a:rPr lang="en-US" dirty="0" smtClean="0"/>
              <a:t>Genital warts</a:t>
            </a:r>
          </a:p>
          <a:p>
            <a:r>
              <a:rPr lang="en-US" dirty="0" smtClean="0"/>
              <a:t>HIV</a:t>
            </a:r>
          </a:p>
          <a:p>
            <a:pPr lvl="1"/>
            <a:r>
              <a:rPr lang="en-US" dirty="0" smtClean="0"/>
              <a:t>Aseptic meningitis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Mucosal to </a:t>
            </a:r>
            <a:r>
              <a:rPr lang="en-US" dirty="0" err="1" smtClean="0"/>
              <a:t>viremia</a:t>
            </a:r>
            <a:r>
              <a:rPr lang="en-US" dirty="0" smtClean="0"/>
              <a:t> to BBB crossing to subarachnoid space to CSF to inflammation</a:t>
            </a:r>
          </a:p>
          <a:p>
            <a:r>
              <a:rPr lang="en-US" dirty="0" err="1" smtClean="0"/>
              <a:t>Dx</a:t>
            </a:r>
            <a:r>
              <a:rPr lang="en-US" dirty="0" smtClean="0"/>
              <a:t>: LP &lt;1000, mostly lymphocytes</a:t>
            </a:r>
          </a:p>
          <a:p>
            <a:r>
              <a:rPr lang="en-US" dirty="0" err="1" smtClean="0"/>
              <a:t>Tx</a:t>
            </a:r>
            <a:r>
              <a:rPr lang="en-US" dirty="0" smtClean="0"/>
              <a:t>: (</a:t>
            </a:r>
            <a:r>
              <a:rPr lang="en-US" dirty="0" err="1" smtClean="0"/>
              <a:t>enterov</a:t>
            </a:r>
            <a:r>
              <a:rPr lang="en-US" dirty="0" smtClean="0"/>
              <a:t>) nothing</a:t>
            </a:r>
            <a:br>
              <a:rPr lang="en-US" dirty="0" smtClean="0"/>
            </a:br>
            <a:r>
              <a:rPr lang="en-US" dirty="0" smtClean="0"/>
              <a:t>(HSV-2) acyclovir</a:t>
            </a:r>
            <a:br>
              <a:rPr lang="en-US" dirty="0" smtClean="0"/>
            </a:br>
            <a:r>
              <a:rPr lang="en-US" dirty="0" smtClean="0"/>
              <a:t>(HIV) HAART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Bioterrorism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dirty="0" smtClean="0"/>
              <a:t>Anthrax (GI)</a:t>
            </a:r>
          </a:p>
          <a:p>
            <a:pPr algn="ctr"/>
            <a:r>
              <a:rPr lang="en-US" i="1" dirty="0" smtClean="0"/>
              <a:t>Bacillus </a:t>
            </a:r>
            <a:r>
              <a:rPr lang="en-US" i="1" dirty="0" err="1" smtClean="0"/>
              <a:t>antracis</a:t>
            </a:r>
            <a:endParaRPr lang="en-US" i="1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Ingested spores, no person-to-person transmission</a:t>
            </a:r>
          </a:p>
          <a:p>
            <a:r>
              <a:rPr lang="en-US" dirty="0" smtClean="0"/>
              <a:t>N/V, severe </a:t>
            </a:r>
            <a:r>
              <a:rPr lang="en-US" dirty="0" err="1" smtClean="0"/>
              <a:t>abd</a:t>
            </a:r>
            <a:r>
              <a:rPr lang="en-US" dirty="0" smtClean="0"/>
              <a:t> pain, bloody diarrhea, possibly </a:t>
            </a:r>
            <a:r>
              <a:rPr lang="en-US" dirty="0" err="1" smtClean="0"/>
              <a:t>mediastinal</a:t>
            </a:r>
            <a:r>
              <a:rPr lang="en-US" dirty="0" smtClean="0"/>
              <a:t> widening, rebound tenderness, </a:t>
            </a:r>
            <a:r>
              <a:rPr lang="en-US" dirty="0" err="1" smtClean="0"/>
              <a:t>ascites</a:t>
            </a:r>
            <a:endParaRPr lang="en-US" dirty="0" smtClean="0"/>
          </a:p>
          <a:p>
            <a:r>
              <a:rPr lang="en-US" dirty="0" smtClean="0"/>
              <a:t>Incubation: 1-7d</a:t>
            </a:r>
          </a:p>
          <a:p>
            <a:endParaRPr lang="en-US" dirty="0" smtClean="0"/>
          </a:p>
          <a:p>
            <a:r>
              <a:rPr lang="en-US" dirty="0" err="1" smtClean="0"/>
              <a:t>Tx</a:t>
            </a:r>
            <a:r>
              <a:rPr lang="en-US" dirty="0" smtClean="0"/>
              <a:t>: Penicillin or </a:t>
            </a:r>
            <a:r>
              <a:rPr lang="en-US" dirty="0" err="1" smtClean="0"/>
              <a:t>Cipro</a:t>
            </a:r>
            <a:r>
              <a:rPr lang="en-US" dirty="0" smtClean="0"/>
              <a:t>/Doxy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dirty="0" smtClean="0"/>
              <a:t>Botulism</a:t>
            </a:r>
          </a:p>
          <a:p>
            <a:pPr algn="ctr"/>
            <a:r>
              <a:rPr lang="en-US" i="1" dirty="0" smtClean="0"/>
              <a:t>Clostridium </a:t>
            </a:r>
            <a:r>
              <a:rPr lang="en-US" i="1" dirty="0" err="1" smtClean="0"/>
              <a:t>botulinum</a:t>
            </a:r>
            <a:endParaRPr lang="en-US" i="1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Most poisonous toxin on earth</a:t>
            </a:r>
          </a:p>
          <a:p>
            <a:r>
              <a:rPr lang="en-US" dirty="0" smtClean="0"/>
              <a:t>Not contagious, spread by aerosol/food</a:t>
            </a:r>
          </a:p>
          <a:p>
            <a:r>
              <a:rPr lang="en-US" dirty="0" smtClean="0"/>
              <a:t>12-72 h incubation</a:t>
            </a:r>
          </a:p>
          <a:p>
            <a:r>
              <a:rPr lang="en-US" dirty="0" smtClean="0"/>
              <a:t>N/V, diff see, swallow, speak</a:t>
            </a:r>
          </a:p>
          <a:p>
            <a:r>
              <a:rPr lang="en-US" dirty="0" smtClean="0"/>
              <a:t>Muscle weakness/paralysis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Chronic Meningitis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Fungal</a:t>
            </a:r>
          </a:p>
          <a:p>
            <a:pPr lvl="1"/>
            <a:r>
              <a:rPr lang="en-US" dirty="0" smtClean="0"/>
              <a:t>CSF glucose normal, protein &gt;60, WBC &lt;500</a:t>
            </a:r>
          </a:p>
          <a:p>
            <a:r>
              <a:rPr lang="en-US" dirty="0" smtClean="0"/>
              <a:t>Tuberculosis</a:t>
            </a:r>
          </a:p>
          <a:p>
            <a:pPr lvl="1"/>
            <a:r>
              <a:rPr lang="en-US" dirty="0" smtClean="0"/>
              <a:t>CSF protein &gt;&gt;100</a:t>
            </a:r>
          </a:p>
          <a:p>
            <a:pPr lvl="1"/>
            <a:r>
              <a:rPr lang="en-US" dirty="0" smtClean="0"/>
              <a:t>AFB smear, +culture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Chronic symptoms with gradual neurologic decline</a:t>
            </a:r>
          </a:p>
          <a:p>
            <a:r>
              <a:rPr lang="en-US" dirty="0" err="1" smtClean="0"/>
              <a:t>Dx</a:t>
            </a:r>
            <a:r>
              <a:rPr lang="en-US" dirty="0" smtClean="0"/>
              <a:t>: history, PE, LP</a:t>
            </a:r>
          </a:p>
          <a:p>
            <a:r>
              <a:rPr lang="en-US" dirty="0" err="1" smtClean="0"/>
              <a:t>Tx</a:t>
            </a:r>
            <a:r>
              <a:rPr lang="en-US" dirty="0" smtClean="0"/>
              <a:t>: most likely diagnosis</a:t>
            </a:r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Intracranial Abscess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Frontal: sinus, teeth</a:t>
            </a:r>
            <a:br>
              <a:rPr lang="en-US" dirty="0" smtClean="0"/>
            </a:br>
            <a:r>
              <a:rPr lang="en-US" dirty="0" smtClean="0"/>
              <a:t>Temporal: ear, jaw, sinus</a:t>
            </a:r>
            <a:br>
              <a:rPr lang="en-US" dirty="0" smtClean="0"/>
            </a:br>
            <a:r>
              <a:rPr lang="en-US" dirty="0" smtClean="0"/>
              <a:t>Cerebellum: ear, jaw</a:t>
            </a:r>
          </a:p>
          <a:p>
            <a:pPr lvl="1"/>
            <a:r>
              <a:rPr lang="en-US" dirty="0" smtClean="0"/>
              <a:t>Strep, GNR, </a:t>
            </a:r>
            <a:r>
              <a:rPr lang="en-US" dirty="0" err="1" smtClean="0"/>
              <a:t>Bacteroides</a:t>
            </a:r>
            <a:r>
              <a:rPr lang="en-US" dirty="0" smtClean="0"/>
              <a:t>, S. </a:t>
            </a:r>
            <a:r>
              <a:rPr lang="en-US" dirty="0" err="1" smtClean="0"/>
              <a:t>aureus</a:t>
            </a:r>
            <a:r>
              <a:rPr lang="en-US" dirty="0" smtClean="0"/>
              <a:t>, </a:t>
            </a:r>
            <a:r>
              <a:rPr lang="en-US" dirty="0" err="1" smtClean="0"/>
              <a:t>Fusobacter</a:t>
            </a:r>
            <a:endParaRPr lang="en-US" dirty="0" smtClean="0"/>
          </a:p>
          <a:p>
            <a:r>
              <a:rPr lang="en-US" dirty="0" smtClean="0"/>
              <a:t>MCA: blood, lung, heart</a:t>
            </a:r>
          </a:p>
          <a:p>
            <a:pPr lvl="1"/>
            <a:r>
              <a:rPr lang="en-US" dirty="0" smtClean="0"/>
              <a:t>Staph, Strep, </a:t>
            </a:r>
            <a:r>
              <a:rPr lang="en-US" dirty="0" err="1" smtClean="0"/>
              <a:t>Fusobacter</a:t>
            </a:r>
            <a:r>
              <a:rPr lang="en-US" dirty="0" smtClean="0"/>
              <a:t>, </a:t>
            </a:r>
            <a:r>
              <a:rPr lang="en-US" dirty="0" err="1" smtClean="0"/>
              <a:t>Actinomyces</a:t>
            </a:r>
            <a:r>
              <a:rPr lang="en-US" dirty="0" smtClean="0"/>
              <a:t>, Anaerobes</a:t>
            </a:r>
          </a:p>
          <a:p>
            <a:r>
              <a:rPr lang="en-US" dirty="0" smtClean="0"/>
              <a:t>Beneath wound</a:t>
            </a:r>
          </a:p>
          <a:p>
            <a:pPr lvl="1"/>
            <a:r>
              <a:rPr lang="en-US" dirty="0" smtClean="0"/>
              <a:t>Clostridium, Staph, Strep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Neurologic deficit</a:t>
            </a:r>
          </a:p>
          <a:p>
            <a:r>
              <a:rPr lang="en-US" dirty="0" smtClean="0"/>
              <a:t>1-3d: early </a:t>
            </a:r>
            <a:r>
              <a:rPr lang="en-US" dirty="0" err="1" smtClean="0"/>
              <a:t>cerebritis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4-9d: late </a:t>
            </a:r>
            <a:r>
              <a:rPr lang="en-US" dirty="0" err="1" smtClean="0"/>
              <a:t>cerebritis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10-13d: early capsule</a:t>
            </a:r>
            <a:br>
              <a:rPr lang="en-US" dirty="0" smtClean="0"/>
            </a:br>
            <a:r>
              <a:rPr lang="en-US" dirty="0" smtClean="0"/>
              <a:t>&gt;14d: late capsule</a:t>
            </a:r>
          </a:p>
          <a:p>
            <a:r>
              <a:rPr lang="en-US" dirty="0" err="1" smtClean="0"/>
              <a:t>Dx</a:t>
            </a:r>
            <a:r>
              <a:rPr lang="en-US" dirty="0" smtClean="0"/>
              <a:t>: MRI/CT c contrast</a:t>
            </a:r>
          </a:p>
          <a:p>
            <a:r>
              <a:rPr lang="en-US" dirty="0" err="1" smtClean="0"/>
              <a:t>Tx</a:t>
            </a:r>
            <a:r>
              <a:rPr lang="en-US" dirty="0" smtClean="0"/>
              <a:t>: Surgical drainage, manage ICP, culture</a:t>
            </a:r>
            <a:br>
              <a:rPr lang="en-US" dirty="0" smtClean="0"/>
            </a:br>
            <a:r>
              <a:rPr lang="en-US" dirty="0" err="1" smtClean="0"/>
              <a:t>Metronidazole</a:t>
            </a:r>
            <a:r>
              <a:rPr lang="en-US" dirty="0" smtClean="0"/>
              <a:t> + </a:t>
            </a:r>
            <a:r>
              <a:rPr lang="en-US" dirty="0" err="1" smtClean="0"/>
              <a:t>ceph</a:t>
            </a:r>
            <a:r>
              <a:rPr lang="en-US" dirty="0" smtClean="0"/>
              <a:t> + </a:t>
            </a:r>
            <a:r>
              <a:rPr lang="en-US" dirty="0" err="1" smtClean="0"/>
              <a:t>naf</a:t>
            </a:r>
            <a:r>
              <a:rPr lang="en-US" dirty="0" smtClean="0"/>
              <a:t>/</a:t>
            </a:r>
            <a:r>
              <a:rPr lang="en-US" dirty="0" err="1" smtClean="0"/>
              <a:t>vanco</a:t>
            </a:r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Viral Encephalitis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Non-treatable</a:t>
            </a:r>
          </a:p>
          <a:p>
            <a:pPr lvl="1"/>
            <a:r>
              <a:rPr lang="en-US" dirty="0" smtClean="0"/>
              <a:t>EEEV, WEEV, VEEV, St. Louis Encephalitis, West Nile, Polio, Rabies, HIV, Measles</a:t>
            </a:r>
          </a:p>
          <a:p>
            <a:endParaRPr lang="en-US" dirty="0" smtClean="0"/>
          </a:p>
          <a:p>
            <a:r>
              <a:rPr lang="en-US" dirty="0" smtClean="0"/>
              <a:t>Treatable</a:t>
            </a:r>
          </a:p>
          <a:p>
            <a:pPr lvl="1"/>
            <a:r>
              <a:rPr lang="en-US" dirty="0" smtClean="0"/>
              <a:t>HSV-1/2, VZV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Altered mental status, decrease LOC, seizures</a:t>
            </a:r>
          </a:p>
          <a:p>
            <a:r>
              <a:rPr lang="en-US" dirty="0" smtClean="0"/>
              <a:t>Enter brain via blood, retrograde transport, exposed CN-I</a:t>
            </a:r>
          </a:p>
          <a:p>
            <a:r>
              <a:rPr lang="en-US" dirty="0" err="1" smtClean="0"/>
              <a:t>Dx</a:t>
            </a:r>
            <a:r>
              <a:rPr lang="en-US" dirty="0" smtClean="0"/>
              <a:t>: EEG, MRI, LP/PCR</a:t>
            </a:r>
          </a:p>
          <a:p>
            <a:r>
              <a:rPr lang="en-US" dirty="0" err="1" smtClean="0"/>
              <a:t>Tx</a:t>
            </a:r>
            <a:r>
              <a:rPr lang="en-US" dirty="0" smtClean="0"/>
              <a:t>: Acyclovir if treatable</a:t>
            </a:r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Subdural </a:t>
            </a:r>
            <a:r>
              <a:rPr lang="en-US" dirty="0" err="1" smtClean="0"/>
              <a:t>Empyema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Bacteriology</a:t>
            </a:r>
          </a:p>
          <a:p>
            <a:pPr lvl="1"/>
            <a:r>
              <a:rPr lang="en-US" dirty="0" smtClean="0"/>
              <a:t>Strep, Staph,</a:t>
            </a:r>
            <a:br>
              <a:rPr lang="en-US" dirty="0" smtClean="0"/>
            </a:br>
            <a:r>
              <a:rPr lang="en-US" dirty="0" smtClean="0"/>
              <a:t>S. </a:t>
            </a:r>
            <a:r>
              <a:rPr lang="en-US" dirty="0" err="1" smtClean="0"/>
              <a:t>pneumoniae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H. </a:t>
            </a:r>
            <a:r>
              <a:rPr lang="en-US" dirty="0" err="1" smtClean="0"/>
              <a:t>influenzae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err="1" smtClean="0"/>
              <a:t>anerobes</a:t>
            </a:r>
            <a:r>
              <a:rPr lang="en-US" dirty="0" smtClean="0"/>
              <a:t>, GNR</a:t>
            </a:r>
          </a:p>
          <a:p>
            <a:pPr lvl="1"/>
            <a:r>
              <a:rPr lang="en-US" dirty="0" smtClean="0"/>
              <a:t>Usually </a:t>
            </a:r>
            <a:r>
              <a:rPr lang="en-US" dirty="0" err="1" smtClean="0"/>
              <a:t>polymicrobial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Inflammatory Source</a:t>
            </a:r>
          </a:p>
          <a:p>
            <a:pPr lvl="1"/>
            <a:r>
              <a:rPr lang="en-US" dirty="0" smtClean="0"/>
              <a:t>50-80% frontal/</a:t>
            </a:r>
            <a:r>
              <a:rPr lang="en-US" dirty="0" err="1" smtClean="0"/>
              <a:t>ethmoid</a:t>
            </a:r>
            <a:endParaRPr lang="en-US" dirty="0" smtClean="0"/>
          </a:p>
          <a:p>
            <a:pPr lvl="1"/>
            <a:r>
              <a:rPr lang="en-US" dirty="0" smtClean="0"/>
              <a:t>10-20% mastoid/AOM</a:t>
            </a:r>
          </a:p>
          <a:p>
            <a:pPr lvl="1"/>
            <a:r>
              <a:rPr lang="en-US" dirty="0" smtClean="0"/>
              <a:t>5% </a:t>
            </a:r>
            <a:r>
              <a:rPr lang="en-US" dirty="0" err="1" smtClean="0"/>
              <a:t>hematogenous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Altered mental status, focal </a:t>
            </a:r>
            <a:r>
              <a:rPr lang="en-US" dirty="0" err="1" smtClean="0"/>
              <a:t>neuro</a:t>
            </a:r>
            <a:r>
              <a:rPr lang="en-US" dirty="0" smtClean="0"/>
              <a:t> signs, seizures, like rapidly expanding mass lesion</a:t>
            </a:r>
          </a:p>
          <a:p>
            <a:r>
              <a:rPr lang="en-US" dirty="0" smtClean="0"/>
              <a:t>Reach via emissary vessels or </a:t>
            </a:r>
            <a:r>
              <a:rPr lang="en-US" dirty="0" err="1" smtClean="0"/>
              <a:t>osteomyelitis</a:t>
            </a:r>
            <a:endParaRPr lang="en-US" dirty="0" smtClean="0"/>
          </a:p>
          <a:p>
            <a:r>
              <a:rPr lang="en-US" dirty="0" err="1" smtClean="0"/>
              <a:t>Dx</a:t>
            </a:r>
            <a:r>
              <a:rPr lang="en-US" dirty="0" smtClean="0"/>
              <a:t>: MRI</a:t>
            </a:r>
          </a:p>
          <a:p>
            <a:r>
              <a:rPr lang="en-US" dirty="0" err="1" smtClean="0"/>
              <a:t>Tx</a:t>
            </a:r>
            <a:r>
              <a:rPr lang="en-US" dirty="0" smtClean="0"/>
              <a:t>: Burr holes, craniotomy, manage ICP</a:t>
            </a:r>
            <a:br>
              <a:rPr lang="en-US" dirty="0" smtClean="0"/>
            </a:br>
            <a:r>
              <a:rPr lang="en-US" dirty="0" err="1" smtClean="0"/>
              <a:t>Metronidazole</a:t>
            </a:r>
            <a:r>
              <a:rPr lang="en-US" dirty="0" smtClean="0"/>
              <a:t> + </a:t>
            </a:r>
            <a:r>
              <a:rPr lang="en-US" dirty="0" err="1" smtClean="0"/>
              <a:t>Ceftriaxone</a:t>
            </a:r>
            <a:r>
              <a:rPr lang="en-US" dirty="0" smtClean="0"/>
              <a:t> + </a:t>
            </a:r>
            <a:r>
              <a:rPr lang="en-US" dirty="0" err="1" smtClean="0"/>
              <a:t>Naf</a:t>
            </a:r>
            <a:r>
              <a:rPr lang="en-US" dirty="0" smtClean="0"/>
              <a:t>/</a:t>
            </a:r>
            <a:r>
              <a:rPr lang="en-US" dirty="0" err="1" smtClean="0"/>
              <a:t>Vanco</a:t>
            </a:r>
            <a:endParaRPr 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Epidural Abscess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Intracranial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Intracranial epidural abscess spills over into subdural </a:t>
            </a:r>
            <a:r>
              <a:rPr lang="en-US" dirty="0" smtClean="0"/>
              <a:t>space</a:t>
            </a:r>
          </a:p>
          <a:p>
            <a:r>
              <a:rPr lang="en-US" dirty="0" smtClean="0"/>
              <a:t>81</a:t>
            </a:r>
            <a:r>
              <a:rPr lang="en-US" dirty="0" smtClean="0"/>
              <a:t>% </a:t>
            </a:r>
            <a:r>
              <a:rPr lang="en-US" dirty="0" smtClean="0"/>
              <a:t>associated </a:t>
            </a:r>
            <a:r>
              <a:rPr lang="en-US" dirty="0" smtClean="0"/>
              <a:t>with subdural </a:t>
            </a:r>
            <a:r>
              <a:rPr lang="en-US" dirty="0" err="1" smtClean="0"/>
              <a:t>empyema</a:t>
            </a:r>
            <a:r>
              <a:rPr lang="en-US" dirty="0" smtClean="0"/>
              <a:t>, similar bacteriology, </a:t>
            </a:r>
            <a:r>
              <a:rPr lang="en-US" dirty="0" err="1" smtClean="0"/>
              <a:t>diagnositic</a:t>
            </a:r>
            <a:r>
              <a:rPr lang="en-US" dirty="0" smtClean="0"/>
              <a:t>, treatment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Spinal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Mainly S. </a:t>
            </a:r>
            <a:r>
              <a:rPr lang="en-US" dirty="0" err="1" smtClean="0"/>
              <a:t>aureus</a:t>
            </a:r>
            <a:r>
              <a:rPr lang="en-US" dirty="0" smtClean="0"/>
              <a:t> (60-90%)</a:t>
            </a:r>
          </a:p>
          <a:p>
            <a:r>
              <a:rPr lang="en-US" dirty="0" smtClean="0"/>
              <a:t>Abscess covers 4-5 vertebra but can extend entire length</a:t>
            </a:r>
          </a:p>
          <a:p>
            <a:r>
              <a:rPr lang="en-US" dirty="0" smtClean="0"/>
              <a:t>Focal pain, </a:t>
            </a:r>
            <a:r>
              <a:rPr lang="en-US" dirty="0" err="1" smtClean="0"/>
              <a:t>radiculopathy</a:t>
            </a:r>
            <a:r>
              <a:rPr lang="en-US" dirty="0" smtClean="0"/>
              <a:t>, increasing paralysis</a:t>
            </a:r>
          </a:p>
          <a:p>
            <a:r>
              <a:rPr lang="en-US" dirty="0" smtClean="0"/>
              <a:t>Bacteria enter space by </a:t>
            </a:r>
            <a:r>
              <a:rPr lang="en-US" dirty="0" err="1" smtClean="0"/>
              <a:t>osteomyelitis</a:t>
            </a:r>
            <a:r>
              <a:rPr lang="en-US" dirty="0" smtClean="0"/>
              <a:t> or </a:t>
            </a:r>
            <a:r>
              <a:rPr lang="en-US" dirty="0" err="1" smtClean="0"/>
              <a:t>hematogenous</a:t>
            </a:r>
            <a:endParaRPr lang="en-US" dirty="0" smtClean="0"/>
          </a:p>
          <a:p>
            <a:r>
              <a:rPr lang="en-US" dirty="0" err="1" smtClean="0"/>
              <a:t>Dx</a:t>
            </a:r>
            <a:r>
              <a:rPr lang="en-US" dirty="0" smtClean="0"/>
              <a:t>: MRI, </a:t>
            </a:r>
            <a:r>
              <a:rPr lang="en-US" dirty="0" err="1" smtClean="0"/>
              <a:t>myelogram</a:t>
            </a:r>
            <a:endParaRPr lang="en-US" dirty="0" smtClean="0"/>
          </a:p>
          <a:p>
            <a:r>
              <a:rPr lang="en-US" dirty="0" err="1" smtClean="0"/>
              <a:t>Tx</a:t>
            </a:r>
            <a:r>
              <a:rPr lang="en-US" dirty="0" smtClean="0"/>
              <a:t>: Surgical drainage</a:t>
            </a:r>
            <a:br>
              <a:rPr lang="en-US" dirty="0" smtClean="0"/>
            </a:br>
            <a:r>
              <a:rPr lang="en-US" dirty="0" smtClean="0"/>
              <a:t>Metro + 3</a:t>
            </a:r>
            <a:r>
              <a:rPr lang="en-US" baseline="30000" dirty="0" smtClean="0"/>
              <a:t>rd</a:t>
            </a:r>
            <a:r>
              <a:rPr lang="en-US" dirty="0" smtClean="0"/>
              <a:t> gen </a:t>
            </a:r>
            <a:r>
              <a:rPr lang="en-US" dirty="0" err="1" smtClean="0"/>
              <a:t>ceph</a:t>
            </a:r>
            <a:r>
              <a:rPr lang="en-US" dirty="0" smtClean="0"/>
              <a:t> + </a:t>
            </a:r>
            <a:r>
              <a:rPr lang="en-US" dirty="0" err="1" smtClean="0"/>
              <a:t>Vanco</a:t>
            </a:r>
            <a:endParaRPr 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Nosocomial</a:t>
            </a:r>
            <a:r>
              <a:rPr lang="en-US" dirty="0" smtClean="0"/>
              <a:t> Precautions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Standard: gloves, do not recap needles</a:t>
            </a:r>
          </a:p>
          <a:p>
            <a:pPr lvl="1"/>
            <a:r>
              <a:rPr lang="en-US" dirty="0" smtClean="0"/>
              <a:t>Infectious: blood, CSF, amniotic/vaginal fluid, semen</a:t>
            </a:r>
          </a:p>
          <a:p>
            <a:pPr lvl="1"/>
            <a:r>
              <a:rPr lang="en-US" dirty="0" smtClean="0"/>
              <a:t>Low Risk: saliva, sputum, urine, feces</a:t>
            </a:r>
          </a:p>
          <a:p>
            <a:r>
              <a:rPr lang="en-US" dirty="0" smtClean="0"/>
              <a:t>Surgery: double glove, cover shoes, (face shield)</a:t>
            </a:r>
          </a:p>
          <a:p>
            <a:r>
              <a:rPr lang="en-US" dirty="0" smtClean="0"/>
              <a:t>Contact: gown (+gloves)</a:t>
            </a:r>
          </a:p>
          <a:p>
            <a:pPr lvl="1"/>
            <a:r>
              <a:rPr lang="en-US" dirty="0" smtClean="0"/>
              <a:t>VRE, MRSA, C. </a:t>
            </a:r>
            <a:r>
              <a:rPr lang="en-US" dirty="0" err="1" smtClean="0"/>
              <a:t>difficile</a:t>
            </a:r>
            <a:endParaRPr lang="en-US" dirty="0" smtClean="0"/>
          </a:p>
          <a:p>
            <a:r>
              <a:rPr lang="en-US" dirty="0" smtClean="0"/>
              <a:t>Droplet: surgical mask</a:t>
            </a:r>
          </a:p>
          <a:p>
            <a:pPr lvl="1"/>
            <a:r>
              <a:rPr lang="en-US" dirty="0" smtClean="0"/>
              <a:t>Influenza, Mumps, Meningococcal Meningitis</a:t>
            </a:r>
          </a:p>
          <a:p>
            <a:r>
              <a:rPr lang="en-US" dirty="0" smtClean="0"/>
              <a:t>Airborne: N-95 mask (particles &lt;5 microns)</a:t>
            </a:r>
          </a:p>
          <a:p>
            <a:pPr lvl="1"/>
            <a:r>
              <a:rPr lang="en-US" dirty="0" smtClean="0"/>
              <a:t>TB, Chicken Pox</a:t>
            </a:r>
            <a:endParaRPr lang="en-US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Nosocomial</a:t>
            </a:r>
            <a:r>
              <a:rPr lang="en-US" dirty="0" smtClean="0"/>
              <a:t> Risks and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Accidental contaminated </a:t>
            </a:r>
            <a:r>
              <a:rPr lang="en-US" dirty="0" err="1" smtClean="0"/>
              <a:t>needlestick</a:t>
            </a:r>
            <a:endParaRPr lang="en-US" dirty="0" smtClean="0"/>
          </a:p>
          <a:p>
            <a:pPr lvl="1"/>
            <a:r>
              <a:rPr lang="en-US" dirty="0" smtClean="0"/>
              <a:t>1:300 HIV (therapy decrease risk 8-fold)</a:t>
            </a:r>
          </a:p>
          <a:p>
            <a:pPr lvl="1"/>
            <a:r>
              <a:rPr lang="en-US" dirty="0" smtClean="0"/>
              <a:t>1:30 Hepatitis C</a:t>
            </a:r>
          </a:p>
          <a:p>
            <a:pPr lvl="1"/>
            <a:r>
              <a:rPr lang="en-US" dirty="0" smtClean="0"/>
              <a:t>1:3 Hepatitis B (without therapy)</a:t>
            </a:r>
          </a:p>
          <a:p>
            <a:r>
              <a:rPr lang="en-US" dirty="0" smtClean="0"/>
              <a:t>Bacterial drug resistance</a:t>
            </a:r>
          </a:p>
          <a:p>
            <a:pPr lvl="1"/>
            <a:r>
              <a:rPr lang="en-US" dirty="0" smtClean="0"/>
              <a:t>63% S. </a:t>
            </a:r>
            <a:r>
              <a:rPr lang="en-US" dirty="0" err="1" smtClean="0"/>
              <a:t>aureus</a:t>
            </a:r>
            <a:r>
              <a:rPr lang="en-US" dirty="0" smtClean="0"/>
              <a:t> in hospitals are MRSA (2007)</a:t>
            </a:r>
          </a:p>
          <a:p>
            <a:pPr lvl="1"/>
            <a:r>
              <a:rPr lang="en-US" dirty="0" smtClean="0"/>
              <a:t>80% E. </a:t>
            </a:r>
            <a:r>
              <a:rPr lang="en-US" dirty="0" err="1" smtClean="0"/>
              <a:t>faecium</a:t>
            </a:r>
            <a:r>
              <a:rPr lang="en-US" dirty="0" smtClean="0"/>
              <a:t> in this area are VRE</a:t>
            </a:r>
          </a:p>
          <a:p>
            <a:r>
              <a:rPr lang="en-US" dirty="0" err="1" smtClean="0"/>
              <a:t>Bacteruria</a:t>
            </a:r>
            <a:r>
              <a:rPr lang="en-US" dirty="0" smtClean="0"/>
              <a:t> occurs in 100% of patients with indwelling urinary catheters after 30 days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We prevent UTIs by emptying bladder, valves, normal flora distally, lack glucose, Tamm-</a:t>
            </a:r>
            <a:r>
              <a:rPr lang="en-US" dirty="0" err="1" smtClean="0"/>
              <a:t>Horsfall</a:t>
            </a:r>
            <a:r>
              <a:rPr lang="en-US" dirty="0" smtClean="0"/>
              <a:t> protein (prevent E. coli attachment)</a:t>
            </a:r>
          </a:p>
          <a:p>
            <a:r>
              <a:rPr lang="en-US" dirty="0" smtClean="0"/>
              <a:t>Lower UTI </a:t>
            </a:r>
            <a:r>
              <a:rPr lang="en-US" dirty="0" err="1" smtClean="0"/>
              <a:t>vs</a:t>
            </a:r>
            <a:r>
              <a:rPr lang="en-US" dirty="0" smtClean="0"/>
              <a:t> Upper UTI</a:t>
            </a:r>
          </a:p>
          <a:p>
            <a:pPr lvl="1"/>
            <a:r>
              <a:rPr lang="en-US" dirty="0" smtClean="0"/>
              <a:t>Lower UTI is the lower poles and the bladder, upper UTI is the upper poles and the kidneys</a:t>
            </a:r>
          </a:p>
          <a:p>
            <a:r>
              <a:rPr lang="en-US" dirty="0" smtClean="0"/>
              <a:t>Uncomplicated </a:t>
            </a:r>
            <a:r>
              <a:rPr lang="en-US" dirty="0" err="1" smtClean="0"/>
              <a:t>vs</a:t>
            </a:r>
            <a:r>
              <a:rPr lang="en-US" dirty="0" smtClean="0"/>
              <a:t> Complicated</a:t>
            </a:r>
          </a:p>
          <a:p>
            <a:pPr lvl="1"/>
            <a:r>
              <a:rPr lang="en-US" dirty="0" smtClean="0"/>
              <a:t>Uncomplicated is adult female who Is not pregnant with normal urinary tract anatomy/</a:t>
            </a:r>
            <a:r>
              <a:rPr lang="en-US" dirty="0" err="1" smtClean="0"/>
              <a:t>fxn</a:t>
            </a:r>
            <a:endParaRPr lang="en-US" dirty="0" smtClean="0"/>
          </a:p>
          <a:p>
            <a:r>
              <a:rPr lang="en-US" dirty="0" smtClean="0"/>
              <a:t>E. coli most common cause of UTIs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Lower UTI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Cystitis</a:t>
            </a:r>
          </a:p>
          <a:p>
            <a:pPr lvl="1"/>
            <a:r>
              <a:rPr lang="en-US" sz="1800" dirty="0" err="1" smtClean="0"/>
              <a:t>Dysuria</a:t>
            </a:r>
            <a:r>
              <a:rPr lang="en-US" sz="1800" dirty="0" smtClean="0"/>
              <a:t>, frequency, urgency</a:t>
            </a:r>
          </a:p>
          <a:p>
            <a:pPr lvl="1"/>
            <a:r>
              <a:rPr lang="en-US" sz="1800" dirty="0" err="1" smtClean="0"/>
              <a:t>Pyuria</a:t>
            </a:r>
            <a:r>
              <a:rPr lang="en-US" sz="1800" dirty="0" smtClean="0"/>
              <a:t> </a:t>
            </a:r>
            <a:r>
              <a:rPr lang="en-US" sz="1800" dirty="0" smtClean="0"/>
              <a:t>tested by urine dipstick</a:t>
            </a:r>
          </a:p>
          <a:p>
            <a:pPr lvl="1"/>
            <a:r>
              <a:rPr lang="en-US" sz="1800" dirty="0" err="1" smtClean="0"/>
              <a:t>Hematuria</a:t>
            </a:r>
            <a:r>
              <a:rPr lang="en-US" sz="1800" dirty="0" smtClean="0"/>
              <a:t>, </a:t>
            </a:r>
            <a:r>
              <a:rPr lang="en-US" sz="1800" dirty="0" err="1" smtClean="0"/>
              <a:t>bacteruria</a:t>
            </a:r>
            <a:endParaRPr lang="en-US" sz="1800" dirty="0" smtClean="0"/>
          </a:p>
          <a:p>
            <a:pPr lvl="1"/>
            <a:r>
              <a:rPr lang="en-US" sz="1800" dirty="0" smtClean="0"/>
              <a:t>Uncomplicated </a:t>
            </a:r>
            <a:r>
              <a:rPr lang="en-US" sz="1800" dirty="0" err="1" smtClean="0"/>
              <a:t>tx</a:t>
            </a:r>
            <a:r>
              <a:rPr lang="en-US" sz="1800" dirty="0" smtClean="0"/>
              <a:t> </a:t>
            </a:r>
            <a:r>
              <a:rPr lang="en-US" sz="1800" dirty="0" err="1" smtClean="0"/>
              <a:t>Cipro</a:t>
            </a:r>
            <a:r>
              <a:rPr lang="en-US" sz="1800" dirty="0" smtClean="0"/>
              <a:t> x 3d</a:t>
            </a:r>
          </a:p>
          <a:p>
            <a:pPr lvl="1"/>
            <a:r>
              <a:rPr lang="en-US" sz="1800" dirty="0" smtClean="0"/>
              <a:t>Complicated </a:t>
            </a:r>
            <a:r>
              <a:rPr lang="en-US" sz="1800" dirty="0" err="1" smtClean="0"/>
              <a:t>tx</a:t>
            </a:r>
            <a:r>
              <a:rPr lang="en-US" sz="1800" dirty="0" smtClean="0"/>
              <a:t> </a:t>
            </a:r>
            <a:r>
              <a:rPr lang="en-US" sz="1800" dirty="0" err="1" smtClean="0"/>
              <a:t>Cipro</a:t>
            </a:r>
            <a:r>
              <a:rPr lang="en-US" sz="1800" dirty="0" smtClean="0"/>
              <a:t> x 7-14d</a:t>
            </a:r>
          </a:p>
          <a:p>
            <a:r>
              <a:rPr lang="en-US" sz="2000" dirty="0" err="1" smtClean="0"/>
              <a:t>Urethritis</a:t>
            </a:r>
            <a:endParaRPr lang="en-US" sz="2000" dirty="0" smtClean="0"/>
          </a:p>
          <a:p>
            <a:pPr lvl="1"/>
            <a:r>
              <a:rPr lang="en-US" sz="1800" dirty="0" smtClean="0"/>
              <a:t>Usually due to STD</a:t>
            </a:r>
          </a:p>
          <a:p>
            <a:r>
              <a:rPr lang="en-US" sz="2000" dirty="0" err="1" smtClean="0"/>
              <a:t>Prostatitis</a:t>
            </a:r>
            <a:endParaRPr lang="en-US" sz="2000" dirty="0" smtClean="0"/>
          </a:p>
          <a:p>
            <a:pPr lvl="1"/>
            <a:r>
              <a:rPr lang="en-US" sz="1800" dirty="0" smtClean="0"/>
              <a:t>Avoid rectal exam if acute</a:t>
            </a:r>
          </a:p>
          <a:p>
            <a:pPr lvl="1"/>
            <a:r>
              <a:rPr lang="en-US" sz="1800" dirty="0" smtClean="0"/>
              <a:t>Acute </a:t>
            </a:r>
            <a:r>
              <a:rPr lang="en-US" sz="1800" dirty="0" err="1" smtClean="0"/>
              <a:t>tx</a:t>
            </a:r>
            <a:r>
              <a:rPr lang="en-US" sz="1800" dirty="0" smtClean="0"/>
              <a:t>: TMP-SMX x 14d</a:t>
            </a:r>
          </a:p>
          <a:p>
            <a:pPr lvl="1"/>
            <a:r>
              <a:rPr lang="en-US" sz="1800" dirty="0" smtClean="0"/>
              <a:t>Chronic difficult to treat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Upper UTI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Fever common symptom</a:t>
            </a:r>
          </a:p>
          <a:p>
            <a:r>
              <a:rPr lang="en-US" sz="2000" dirty="0" err="1" smtClean="0"/>
              <a:t>Pyelonephritis</a:t>
            </a:r>
            <a:endParaRPr lang="en-US" sz="2000" dirty="0" smtClean="0"/>
          </a:p>
          <a:p>
            <a:pPr lvl="1"/>
            <a:r>
              <a:rPr lang="en-US" sz="1800" dirty="0" smtClean="0"/>
              <a:t>85% E. coli, 15% </a:t>
            </a:r>
            <a:r>
              <a:rPr lang="en-US" sz="1800" dirty="0" err="1" smtClean="0"/>
              <a:t>entero</a:t>
            </a:r>
            <a:endParaRPr lang="en-US" sz="1800" dirty="0" smtClean="0"/>
          </a:p>
          <a:p>
            <a:pPr lvl="1"/>
            <a:r>
              <a:rPr lang="en-US" sz="1800" dirty="0" err="1" smtClean="0"/>
              <a:t>Dysuria</a:t>
            </a:r>
            <a:r>
              <a:rPr lang="en-US" sz="1800" dirty="0" smtClean="0"/>
              <a:t>, frequency, urgency</a:t>
            </a:r>
          </a:p>
          <a:p>
            <a:pPr lvl="1"/>
            <a:r>
              <a:rPr lang="en-US" sz="1800" dirty="0" smtClean="0"/>
              <a:t>Fever, CVA/flank tenderness, N/V</a:t>
            </a:r>
          </a:p>
          <a:p>
            <a:pPr lvl="1"/>
            <a:r>
              <a:rPr lang="en-US" sz="1800" dirty="0" smtClean="0"/>
              <a:t>“</a:t>
            </a:r>
            <a:r>
              <a:rPr lang="en-US" sz="1800" dirty="0" err="1" smtClean="0"/>
              <a:t>urosepsis</a:t>
            </a:r>
            <a:r>
              <a:rPr lang="en-US" sz="1800" dirty="0" smtClean="0"/>
              <a:t>” appear septic</a:t>
            </a:r>
          </a:p>
          <a:p>
            <a:pPr lvl="1"/>
            <a:r>
              <a:rPr lang="en-US" sz="1800" dirty="0" err="1" smtClean="0"/>
              <a:t>Tx</a:t>
            </a:r>
            <a:r>
              <a:rPr lang="en-US" sz="1800" dirty="0" smtClean="0"/>
              <a:t> </a:t>
            </a:r>
            <a:r>
              <a:rPr lang="en-US" sz="1800" dirty="0" err="1" smtClean="0"/>
              <a:t>a</a:t>
            </a:r>
            <a:r>
              <a:rPr lang="en-US" sz="1800" dirty="0" err="1" smtClean="0"/>
              <a:t>mpi</a:t>
            </a:r>
            <a:r>
              <a:rPr lang="en-US" sz="1800" dirty="0" smtClean="0"/>
              <a:t> + </a:t>
            </a:r>
            <a:r>
              <a:rPr lang="en-US" sz="1800" dirty="0" err="1" smtClean="0"/>
              <a:t>aminoglycoside</a:t>
            </a:r>
            <a:r>
              <a:rPr lang="en-US" sz="1800" dirty="0" smtClean="0"/>
              <a:t> x 14d</a:t>
            </a:r>
          </a:p>
          <a:p>
            <a:r>
              <a:rPr lang="en-US" sz="2000" dirty="0" smtClean="0"/>
              <a:t>Renal Abscess</a:t>
            </a:r>
            <a:endParaRPr lang="en-US" sz="2000" dirty="0" smtClean="0"/>
          </a:p>
          <a:p>
            <a:pPr lvl="1"/>
            <a:r>
              <a:rPr lang="en-US" sz="1800" dirty="0" smtClean="0"/>
              <a:t>Rare complication in DM</a:t>
            </a:r>
          </a:p>
          <a:p>
            <a:pPr lvl="1"/>
            <a:r>
              <a:rPr lang="en-US" sz="1800" dirty="0" smtClean="0"/>
              <a:t>Can be caused by S. </a:t>
            </a:r>
            <a:r>
              <a:rPr lang="en-US" sz="1800" dirty="0" err="1" smtClean="0"/>
              <a:t>aureus</a:t>
            </a:r>
            <a:endParaRPr lang="en-US" sz="1800" dirty="0" smtClean="0"/>
          </a:p>
          <a:p>
            <a:pPr lvl="1"/>
            <a:r>
              <a:rPr lang="en-US" sz="1800" dirty="0" err="1" smtClean="0"/>
              <a:t>Dx</a:t>
            </a:r>
            <a:r>
              <a:rPr lang="en-US" sz="1800" dirty="0" smtClean="0"/>
              <a:t> CT/Ultrasound</a:t>
            </a:r>
          </a:p>
          <a:p>
            <a:pPr lvl="1"/>
            <a:r>
              <a:rPr lang="en-US" sz="1800" dirty="0" err="1" smtClean="0"/>
              <a:t>Tx</a:t>
            </a:r>
            <a:r>
              <a:rPr lang="en-US" sz="1800" dirty="0" smtClean="0"/>
              <a:t> anti-staph PCN, cephalosporin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UTIs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Catheter-related UTI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Most common </a:t>
            </a:r>
            <a:r>
              <a:rPr lang="en-US" dirty="0" err="1" smtClean="0"/>
              <a:t>nosocomial</a:t>
            </a:r>
            <a:r>
              <a:rPr lang="en-US" dirty="0" smtClean="0"/>
              <a:t> infection</a:t>
            </a:r>
          </a:p>
          <a:p>
            <a:r>
              <a:rPr lang="en-US" dirty="0" smtClean="0"/>
              <a:t>Indwelling = Foley </a:t>
            </a:r>
            <a:r>
              <a:rPr lang="en-US" dirty="0" err="1" smtClean="0"/>
              <a:t>cath</a:t>
            </a:r>
            <a:endParaRPr lang="en-US" dirty="0" smtClean="0"/>
          </a:p>
          <a:p>
            <a:r>
              <a:rPr lang="en-US" dirty="0" smtClean="0"/>
              <a:t>Mostly by E. coli, Proteus, Pseudomonas, </a:t>
            </a:r>
            <a:r>
              <a:rPr lang="en-US" dirty="0" err="1" smtClean="0"/>
              <a:t>Enterococci</a:t>
            </a:r>
            <a:endParaRPr lang="en-US" dirty="0" smtClean="0"/>
          </a:p>
          <a:p>
            <a:r>
              <a:rPr lang="en-US" dirty="0" smtClean="0"/>
              <a:t>Can lead to “</a:t>
            </a:r>
            <a:r>
              <a:rPr lang="en-US" dirty="0" err="1" smtClean="0"/>
              <a:t>urosepsis</a:t>
            </a:r>
            <a:r>
              <a:rPr lang="en-US" dirty="0" smtClean="0"/>
              <a:t>”</a:t>
            </a:r>
          </a:p>
          <a:p>
            <a:r>
              <a:rPr lang="en-US" dirty="0" err="1" smtClean="0"/>
              <a:t>Tx</a:t>
            </a:r>
            <a:r>
              <a:rPr lang="en-US" dirty="0" smtClean="0"/>
              <a:t>: change the catheter</a:t>
            </a:r>
            <a:br>
              <a:rPr lang="en-US" dirty="0" smtClean="0"/>
            </a:br>
            <a:r>
              <a:rPr lang="en-US" dirty="0" smtClean="0"/>
              <a:t>broad spectrum ATB x 3-5d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Pregnancy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5% develop asymptomatic </a:t>
            </a:r>
            <a:r>
              <a:rPr lang="en-US" dirty="0" err="1" smtClean="0"/>
              <a:t>bacteruria</a:t>
            </a:r>
            <a:endParaRPr lang="en-US" dirty="0" smtClean="0"/>
          </a:p>
          <a:p>
            <a:r>
              <a:rPr lang="en-US" dirty="0" smtClean="0"/>
              <a:t>Screened at 1</a:t>
            </a:r>
            <a:r>
              <a:rPr lang="en-US" baseline="30000" dirty="0" smtClean="0"/>
              <a:t>st</a:t>
            </a:r>
            <a:r>
              <a:rPr lang="en-US" dirty="0" smtClean="0"/>
              <a:t> visit and 28</a:t>
            </a:r>
            <a:r>
              <a:rPr lang="en-US" baseline="30000" dirty="0" smtClean="0"/>
              <a:t>th</a:t>
            </a:r>
            <a:r>
              <a:rPr lang="en-US" dirty="0" smtClean="0"/>
              <a:t> week (or 16</a:t>
            </a:r>
            <a:r>
              <a:rPr lang="en-US" baseline="30000" dirty="0" smtClean="0"/>
              <a:t>th</a:t>
            </a:r>
            <a:r>
              <a:rPr lang="en-US" dirty="0" smtClean="0"/>
              <a:t> week once)</a:t>
            </a:r>
          </a:p>
          <a:p>
            <a:r>
              <a:rPr lang="en-US" dirty="0" smtClean="0"/>
              <a:t>Associated with premature labor, stillbirth, low infant birth weights</a:t>
            </a:r>
          </a:p>
          <a:p>
            <a:r>
              <a:rPr lang="en-US" dirty="0" err="1" smtClean="0"/>
              <a:t>Tx</a:t>
            </a:r>
            <a:r>
              <a:rPr lang="en-US" dirty="0" smtClean="0"/>
              <a:t> amoxicillin, TMP-SMX, cephalosporin to eradicate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Bioterrorism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dirty="0" smtClean="0"/>
              <a:t>Cholera</a:t>
            </a:r>
          </a:p>
          <a:p>
            <a:pPr algn="ctr"/>
            <a:r>
              <a:rPr lang="en-US" i="1" dirty="0" err="1" smtClean="0"/>
              <a:t>Vibrio</a:t>
            </a:r>
            <a:r>
              <a:rPr lang="en-US" i="1" dirty="0" smtClean="0"/>
              <a:t> </a:t>
            </a:r>
            <a:r>
              <a:rPr lang="en-US" i="1" dirty="0" err="1" smtClean="0"/>
              <a:t>cholerae</a:t>
            </a:r>
            <a:endParaRPr lang="en-US" i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Rice-water diarrhea, dehydration, shock</a:t>
            </a:r>
          </a:p>
          <a:p>
            <a:r>
              <a:rPr lang="en-US" dirty="0" smtClean="0"/>
              <a:t>Incubation 12h-5d</a:t>
            </a:r>
          </a:p>
          <a:p>
            <a:r>
              <a:rPr lang="en-US" dirty="0" smtClean="0"/>
              <a:t>Food/water spread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dirty="0" err="1" smtClean="0"/>
              <a:t>Glanders</a:t>
            </a:r>
            <a:endParaRPr lang="en-US" dirty="0" smtClean="0"/>
          </a:p>
          <a:p>
            <a:pPr algn="ctr"/>
            <a:r>
              <a:rPr lang="en-US" i="1" dirty="0" err="1" smtClean="0"/>
              <a:t>Burkholderia</a:t>
            </a:r>
            <a:r>
              <a:rPr lang="en-US" i="1" dirty="0" smtClean="0"/>
              <a:t> </a:t>
            </a:r>
            <a:r>
              <a:rPr lang="en-US" i="1" dirty="0" err="1" smtClean="0"/>
              <a:t>mallei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Affects horses, mules, donkeys</a:t>
            </a:r>
          </a:p>
          <a:p>
            <a:r>
              <a:rPr lang="en-US" dirty="0" smtClean="0"/>
              <a:t>Enters cut skin, mucous membranes, inhalation</a:t>
            </a:r>
            <a:endParaRPr lang="en-US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Cellulitis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Staph. </a:t>
            </a:r>
            <a:r>
              <a:rPr lang="en-US" i="1" dirty="0" err="1" smtClean="0"/>
              <a:t>aureus</a:t>
            </a:r>
            <a:r>
              <a:rPr lang="en-US" dirty="0" smtClean="0"/>
              <a:t> | </a:t>
            </a:r>
            <a:r>
              <a:rPr lang="en-US" i="1" dirty="0" smtClean="0"/>
              <a:t>Strep. </a:t>
            </a:r>
            <a:r>
              <a:rPr lang="en-US" i="1" dirty="0" err="1" smtClean="0"/>
              <a:t>pyogenes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Source: anterior </a:t>
            </a:r>
            <a:r>
              <a:rPr lang="en-US" dirty="0" err="1" smtClean="0"/>
              <a:t>nares</a:t>
            </a:r>
            <a:endParaRPr lang="en-US" dirty="0" smtClean="0"/>
          </a:p>
          <a:p>
            <a:r>
              <a:rPr lang="en-US" dirty="0" smtClean="0"/>
              <a:t>Virulence: hemolytic toxin and </a:t>
            </a:r>
            <a:r>
              <a:rPr lang="en-US" dirty="0" err="1" smtClean="0"/>
              <a:t>leukocidin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Source: </a:t>
            </a:r>
            <a:r>
              <a:rPr lang="en-US" dirty="0" err="1" smtClean="0"/>
              <a:t>nasopharynx</a:t>
            </a:r>
            <a:endParaRPr lang="en-US" dirty="0" smtClean="0"/>
          </a:p>
          <a:p>
            <a:r>
              <a:rPr lang="en-US" dirty="0" smtClean="0"/>
              <a:t>Virulence: M-protein and </a:t>
            </a:r>
            <a:r>
              <a:rPr lang="en-US" dirty="0" err="1" smtClean="0"/>
              <a:t>hyaluronidase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57200" y="2971800"/>
            <a:ext cx="8153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  Entry </a:t>
            </a:r>
            <a:r>
              <a:rPr lang="en-US" sz="2800" dirty="0" smtClean="0"/>
              <a:t>by infected oil gland, </a:t>
            </a:r>
            <a:r>
              <a:rPr lang="en-US" sz="2800" dirty="0" smtClean="0"/>
              <a:t>puncture, bite, rash </a:t>
            </a: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 High </a:t>
            </a:r>
            <a:r>
              <a:rPr lang="en-US" sz="2800" dirty="0" smtClean="0"/>
              <a:t>risk: poor lymph drainage, blood </a:t>
            </a:r>
            <a:r>
              <a:rPr lang="en-US" sz="2800" dirty="0" smtClean="0"/>
              <a:t>supply,</a:t>
            </a:r>
            <a:br>
              <a:rPr lang="en-US" sz="2800" dirty="0" smtClean="0"/>
            </a:br>
            <a:r>
              <a:rPr lang="en-US" sz="2800" dirty="0" smtClean="0"/>
              <a:t>     </a:t>
            </a:r>
            <a:r>
              <a:rPr lang="en-US" sz="2800" dirty="0" err="1" smtClean="0"/>
              <a:t>neutropenia</a:t>
            </a:r>
            <a:r>
              <a:rPr lang="en-US" sz="2800" dirty="0" smtClean="0"/>
              <a:t>, </a:t>
            </a:r>
            <a:r>
              <a:rPr lang="en-US" sz="2800" dirty="0" err="1" smtClean="0"/>
              <a:t>hypogammaglobulinemia</a:t>
            </a: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 </a:t>
            </a:r>
            <a:r>
              <a:rPr lang="en-US" sz="2800" dirty="0" err="1" smtClean="0"/>
              <a:t>Tx</a:t>
            </a:r>
            <a:r>
              <a:rPr lang="en-US" sz="2800" dirty="0" smtClean="0"/>
              <a:t>: elevate extremity, local heat, ATB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 Variants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r>
              <a:rPr lang="en-US" sz="2800" dirty="0" smtClean="0"/>
              <a:t>  Impetigo – confined to dermis with crusting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r>
              <a:rPr lang="en-US" sz="2800" dirty="0" smtClean="0"/>
              <a:t>  Erysipelas – rapidly spreads, raised borders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r>
              <a:rPr lang="en-US" sz="2800" dirty="0" smtClean="0"/>
              <a:t>  Furuncles – local abscesses from infected gland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r>
              <a:rPr lang="en-US" sz="2800" dirty="0" smtClean="0"/>
              <a:t>  Carbuncle – several connected furuncles</a:t>
            </a:r>
            <a:endParaRPr lang="en-US" sz="2800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Skin and Soft Tissue Diseases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Synergistic Gangrene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Clostridium </a:t>
            </a:r>
            <a:r>
              <a:rPr lang="en-US" dirty="0" err="1" smtClean="0"/>
              <a:t>perfringens</a:t>
            </a:r>
            <a:r>
              <a:rPr lang="en-US" dirty="0" smtClean="0"/>
              <a:t> is synergistic with GNR, S. </a:t>
            </a:r>
            <a:r>
              <a:rPr lang="en-US" dirty="0" err="1" smtClean="0"/>
              <a:t>aureus</a:t>
            </a:r>
            <a:r>
              <a:rPr lang="en-US" dirty="0" smtClean="0"/>
              <a:t> causing </a:t>
            </a:r>
            <a:r>
              <a:rPr lang="en-US" dirty="0" err="1" smtClean="0"/>
              <a:t>cellulitis</a:t>
            </a:r>
            <a:endParaRPr lang="en-US" dirty="0" smtClean="0"/>
          </a:p>
          <a:p>
            <a:r>
              <a:rPr lang="en-US" dirty="0" smtClean="0"/>
              <a:t>Necrosis of blood vessels, gangrene of subcutaneous tissue, spreads rapidly</a:t>
            </a:r>
          </a:p>
          <a:p>
            <a:r>
              <a:rPr lang="en-US" dirty="0" err="1" smtClean="0"/>
              <a:t>Tx</a:t>
            </a:r>
            <a:r>
              <a:rPr lang="en-US" dirty="0" smtClean="0"/>
              <a:t>: Surgical removal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en-US" dirty="0" smtClean="0"/>
              <a:t>Toxin-Cased Skin Inflammation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Toxic Shock Syndrome:</a:t>
            </a:r>
          </a:p>
          <a:p>
            <a:pPr lvl="1"/>
            <a:r>
              <a:rPr lang="en-US" dirty="0" err="1" smtClean="0"/>
              <a:t>Staphylcoccus</a:t>
            </a:r>
            <a:r>
              <a:rPr lang="en-US" dirty="0" smtClean="0"/>
              <a:t> protein</a:t>
            </a:r>
          </a:p>
          <a:p>
            <a:pPr lvl="1"/>
            <a:r>
              <a:rPr lang="en-US" dirty="0" smtClean="0"/>
              <a:t>D</a:t>
            </a:r>
            <a:r>
              <a:rPr lang="en-US" dirty="0" smtClean="0"/>
              <a:t>esquamation of skin of hands, feet, tongue</a:t>
            </a:r>
          </a:p>
          <a:p>
            <a:pPr lvl="1"/>
            <a:r>
              <a:rPr lang="en-US" dirty="0" smtClean="0"/>
              <a:t>Hypotension, organ failure</a:t>
            </a:r>
          </a:p>
          <a:p>
            <a:r>
              <a:rPr lang="en-US" dirty="0" smtClean="0"/>
              <a:t>Scarlet Fever</a:t>
            </a:r>
          </a:p>
          <a:p>
            <a:pPr lvl="1"/>
            <a:r>
              <a:rPr lang="en-US" dirty="0" smtClean="0"/>
              <a:t>Streptococcus toxin</a:t>
            </a:r>
          </a:p>
          <a:p>
            <a:pPr lvl="1"/>
            <a:r>
              <a:rPr lang="en-US" dirty="0" smtClean="0"/>
              <a:t>Diffuse red rash</a:t>
            </a:r>
          </a:p>
          <a:p>
            <a:r>
              <a:rPr lang="en-US" dirty="0" smtClean="0"/>
              <a:t>Scalded-skin syndrome</a:t>
            </a:r>
          </a:p>
          <a:p>
            <a:pPr lvl="1"/>
            <a:r>
              <a:rPr lang="en-US" dirty="0" smtClean="0"/>
              <a:t>Staphylococcal toxin</a:t>
            </a:r>
          </a:p>
          <a:p>
            <a:pPr lvl="1"/>
            <a:r>
              <a:rPr lang="en-US" dirty="0" smtClean="0"/>
              <a:t>Dehydration, infection</a:t>
            </a:r>
            <a:endParaRPr lang="en-US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Skin and Soft Tissue Infections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Anthrax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Bacillus </a:t>
            </a:r>
            <a:r>
              <a:rPr lang="en-US" dirty="0" err="1" smtClean="0"/>
              <a:t>anthracis</a:t>
            </a:r>
            <a:r>
              <a:rPr lang="en-US" dirty="0" smtClean="0"/>
              <a:t>, a soil bacterium</a:t>
            </a:r>
          </a:p>
          <a:p>
            <a:r>
              <a:rPr lang="en-US" dirty="0" smtClean="0"/>
              <a:t>Marked edema, necrosis surrounding black ulcer</a:t>
            </a:r>
          </a:p>
          <a:p>
            <a:r>
              <a:rPr lang="en-US" dirty="0" smtClean="0"/>
              <a:t>20% fatal if untreated</a:t>
            </a:r>
          </a:p>
          <a:p>
            <a:r>
              <a:rPr lang="en-US" dirty="0" smtClean="0"/>
              <a:t>Common in </a:t>
            </a:r>
            <a:r>
              <a:rPr lang="en-US" dirty="0" err="1" smtClean="0"/>
              <a:t>underdevelopd</a:t>
            </a:r>
            <a:r>
              <a:rPr lang="en-US" dirty="0" smtClean="0"/>
              <a:t> world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err="1" smtClean="0"/>
              <a:t>Pasteurella</a:t>
            </a:r>
            <a:r>
              <a:rPr lang="en-US" dirty="0" smtClean="0"/>
              <a:t> </a:t>
            </a:r>
            <a:r>
              <a:rPr lang="en-US" dirty="0" err="1" smtClean="0"/>
              <a:t>Multocida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Gm- </a:t>
            </a:r>
            <a:r>
              <a:rPr lang="en-US" dirty="0" err="1" smtClean="0"/>
              <a:t>coccobacillus</a:t>
            </a:r>
            <a:endParaRPr lang="en-US" dirty="0" smtClean="0"/>
          </a:p>
          <a:p>
            <a:r>
              <a:rPr lang="en-US" dirty="0" smtClean="0"/>
              <a:t>Cat bites</a:t>
            </a:r>
          </a:p>
          <a:p>
            <a:r>
              <a:rPr lang="en-US" dirty="0" smtClean="0"/>
              <a:t>Pain/swelling at bite can spread to joints and bone</a:t>
            </a:r>
          </a:p>
          <a:p>
            <a:r>
              <a:rPr lang="en-US" dirty="0" err="1" smtClean="0"/>
              <a:t>Tx</a:t>
            </a:r>
            <a:r>
              <a:rPr lang="en-US" dirty="0" smtClean="0"/>
              <a:t>: opening bite, cleaning, PCN</a:t>
            </a:r>
            <a:endParaRPr lang="en-US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Skin and Soft Tissue Infections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en-US" dirty="0" err="1" smtClean="0"/>
              <a:t>Lymphocutaneous</a:t>
            </a:r>
            <a:r>
              <a:rPr lang="en-US" dirty="0" smtClean="0"/>
              <a:t> </a:t>
            </a:r>
            <a:r>
              <a:rPr lang="en-US" dirty="0" err="1" smtClean="0"/>
              <a:t>Granulomas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Mycobacterium </a:t>
            </a:r>
            <a:r>
              <a:rPr lang="en-US" dirty="0" err="1" smtClean="0"/>
              <a:t>manium</a:t>
            </a:r>
            <a:r>
              <a:rPr lang="en-US" dirty="0" smtClean="0"/>
              <a:t> or </a:t>
            </a:r>
            <a:r>
              <a:rPr lang="en-US" dirty="0" err="1" smtClean="0"/>
              <a:t>Sporothrix</a:t>
            </a:r>
            <a:r>
              <a:rPr lang="en-US" dirty="0" smtClean="0"/>
              <a:t> </a:t>
            </a:r>
            <a:r>
              <a:rPr lang="en-US" dirty="0" err="1" smtClean="0"/>
              <a:t>schenckii</a:t>
            </a:r>
            <a:endParaRPr lang="en-US" dirty="0" smtClean="0"/>
          </a:p>
          <a:p>
            <a:r>
              <a:rPr lang="en-US" dirty="0" smtClean="0"/>
              <a:t>Painful papule can ulcerate, spread along </a:t>
            </a:r>
            <a:r>
              <a:rPr lang="en-US" dirty="0" err="1" smtClean="0"/>
              <a:t>lymphatics</a:t>
            </a:r>
            <a:endParaRPr lang="en-US" dirty="0" smtClean="0"/>
          </a:p>
          <a:p>
            <a:r>
              <a:rPr lang="en-US" dirty="0" smtClean="0"/>
              <a:t>M. </a:t>
            </a:r>
            <a:r>
              <a:rPr lang="en-US" dirty="0" err="1" smtClean="0"/>
              <a:t>marinum</a:t>
            </a:r>
            <a:r>
              <a:rPr lang="en-US" dirty="0" smtClean="0"/>
              <a:t>: exposure to fresh/brackish water</a:t>
            </a:r>
          </a:p>
          <a:p>
            <a:r>
              <a:rPr lang="en-US" dirty="0" smtClean="0"/>
              <a:t>S. </a:t>
            </a:r>
            <a:r>
              <a:rPr lang="en-US" dirty="0" err="1" smtClean="0"/>
              <a:t>schenckii</a:t>
            </a:r>
            <a:r>
              <a:rPr lang="en-US" dirty="0" smtClean="0"/>
              <a:t>: exposure to plants (rose thorns, hay)</a:t>
            </a:r>
          </a:p>
          <a:p>
            <a:r>
              <a:rPr lang="en-US" dirty="0" err="1" smtClean="0"/>
              <a:t>Tx</a:t>
            </a:r>
            <a:r>
              <a:rPr lang="en-US" dirty="0" smtClean="0"/>
              <a:t>: (fungus) </a:t>
            </a:r>
            <a:r>
              <a:rPr lang="en-US" dirty="0" err="1" smtClean="0"/>
              <a:t>Itraconazole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bac</a:t>
            </a:r>
            <a:r>
              <a:rPr lang="en-US" dirty="0" smtClean="0"/>
              <a:t>) </a:t>
            </a:r>
            <a:r>
              <a:rPr lang="en-US" dirty="0" err="1" smtClean="0"/>
              <a:t>rifampin+ethambutol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Lyme Disease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err="1" smtClean="0"/>
              <a:t>Borrelia</a:t>
            </a:r>
            <a:r>
              <a:rPr lang="en-US" dirty="0" smtClean="0"/>
              <a:t> </a:t>
            </a:r>
            <a:r>
              <a:rPr lang="en-US" dirty="0" err="1" smtClean="0"/>
              <a:t>burgdorferi</a:t>
            </a:r>
            <a:endParaRPr lang="en-US" dirty="0" smtClean="0"/>
          </a:p>
          <a:p>
            <a:r>
              <a:rPr lang="en-US" dirty="0" smtClean="0"/>
              <a:t>Deer tick bite, expanding disc of redness clearing in center (bulls-eye), lethargy, fever, can progress to arthritis and CNS symptoms</a:t>
            </a:r>
          </a:p>
          <a:p>
            <a:r>
              <a:rPr lang="en-US" dirty="0" err="1" smtClean="0"/>
              <a:t>Tx</a:t>
            </a:r>
            <a:r>
              <a:rPr lang="en-US" dirty="0" smtClean="0"/>
              <a:t>: PCN, tetracycline</a:t>
            </a:r>
            <a:endParaRPr lang="en-US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 Infections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Transmission: Feces, Food, Fluids, Fingers, </a:t>
            </a:r>
            <a:r>
              <a:rPr lang="en-US" dirty="0" err="1" smtClean="0"/>
              <a:t>Fomites</a:t>
            </a:r>
            <a:r>
              <a:rPr lang="en-US" dirty="0" smtClean="0"/>
              <a:t>, Fornication, Flies</a:t>
            </a:r>
          </a:p>
          <a:p>
            <a:r>
              <a:rPr lang="en-US" dirty="0" smtClean="0"/>
              <a:t>Lactose+ (CSEEK) </a:t>
            </a:r>
            <a:r>
              <a:rPr lang="en-US" dirty="0" err="1" smtClean="0"/>
              <a:t>Citrobacter</a:t>
            </a:r>
            <a:r>
              <a:rPr lang="en-US" dirty="0" smtClean="0"/>
              <a:t>, </a:t>
            </a:r>
            <a:r>
              <a:rPr lang="en-US" dirty="0" err="1" smtClean="0"/>
              <a:t>Serratia</a:t>
            </a:r>
            <a:r>
              <a:rPr lang="en-US" dirty="0" smtClean="0"/>
              <a:t>, E. coli, </a:t>
            </a:r>
            <a:r>
              <a:rPr lang="en-US" dirty="0" err="1" smtClean="0"/>
              <a:t>Enterobacter</a:t>
            </a:r>
            <a:r>
              <a:rPr lang="en-US" dirty="0" smtClean="0"/>
              <a:t>, </a:t>
            </a:r>
            <a:r>
              <a:rPr lang="en-US" dirty="0" err="1" smtClean="0"/>
              <a:t>Kleb</a:t>
            </a:r>
            <a:endParaRPr lang="en-US" dirty="0" smtClean="0"/>
          </a:p>
          <a:p>
            <a:r>
              <a:rPr lang="en-US" dirty="0" smtClean="0"/>
              <a:t>Lactose- (</a:t>
            </a:r>
            <a:r>
              <a:rPr lang="en-US" dirty="0" err="1" smtClean="0"/>
              <a:t>invas</a:t>
            </a:r>
            <a:r>
              <a:rPr lang="en-US" dirty="0" smtClean="0"/>
              <a:t>) Salmonella, </a:t>
            </a:r>
            <a:r>
              <a:rPr lang="en-US" dirty="0" err="1" smtClean="0"/>
              <a:t>Shigella</a:t>
            </a:r>
            <a:r>
              <a:rPr lang="en-US" dirty="0" smtClean="0"/>
              <a:t>, </a:t>
            </a:r>
            <a:r>
              <a:rPr lang="en-US" dirty="0" err="1" smtClean="0"/>
              <a:t>Yersinia</a:t>
            </a:r>
            <a:endParaRPr lang="en-US" dirty="0" smtClean="0"/>
          </a:p>
          <a:p>
            <a:r>
              <a:rPr lang="en-US" dirty="0" smtClean="0"/>
              <a:t>Lactose- (opportunistic) Proteus</a:t>
            </a:r>
          </a:p>
          <a:p>
            <a:r>
              <a:rPr lang="en-US" dirty="0" smtClean="0"/>
              <a:t>Non-motile Gm- rod: </a:t>
            </a:r>
            <a:r>
              <a:rPr lang="en-US" dirty="0" err="1" smtClean="0"/>
              <a:t>Shigella</a:t>
            </a:r>
            <a:r>
              <a:rPr lang="en-US" dirty="0" smtClean="0"/>
              <a:t>, </a:t>
            </a:r>
            <a:r>
              <a:rPr lang="en-US" dirty="0" err="1" smtClean="0"/>
              <a:t>Kleb</a:t>
            </a:r>
            <a:r>
              <a:rPr lang="en-US" dirty="0" smtClean="0"/>
              <a:t>, </a:t>
            </a:r>
            <a:r>
              <a:rPr lang="en-US" dirty="0" err="1" smtClean="0"/>
              <a:t>Yersinia</a:t>
            </a:r>
            <a:endParaRPr lang="en-US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Vibrios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Vibrio</a:t>
            </a:r>
            <a:r>
              <a:rPr lang="en-US" dirty="0" smtClean="0"/>
              <a:t> </a:t>
            </a:r>
            <a:r>
              <a:rPr lang="en-US" dirty="0" err="1" smtClean="0"/>
              <a:t>cholerae</a:t>
            </a:r>
            <a:endParaRPr lang="en-US" dirty="0" smtClean="0"/>
          </a:p>
          <a:p>
            <a:pPr lvl="1"/>
            <a:r>
              <a:rPr lang="en-US" dirty="0" smtClean="0"/>
              <a:t>Cholera toxin: increase </a:t>
            </a:r>
            <a:r>
              <a:rPr lang="en-US" dirty="0" err="1" smtClean="0"/>
              <a:t>cAMP</a:t>
            </a:r>
            <a:r>
              <a:rPr lang="en-US" dirty="0" smtClean="0"/>
              <a:t> results in water loss and dehydration</a:t>
            </a:r>
          </a:p>
          <a:p>
            <a:pPr lvl="1"/>
            <a:r>
              <a:rPr lang="en-US" dirty="0" smtClean="0"/>
              <a:t>Rice water diarrhea, no fever, no inflammation</a:t>
            </a:r>
          </a:p>
          <a:p>
            <a:pPr lvl="1"/>
            <a:r>
              <a:rPr lang="en-US" dirty="0" err="1" smtClean="0"/>
              <a:t>Halophilic</a:t>
            </a:r>
            <a:r>
              <a:rPr lang="en-US" dirty="0" smtClean="0"/>
              <a:t>, Gulf Coast</a:t>
            </a:r>
          </a:p>
          <a:p>
            <a:pPr lvl="1"/>
            <a:r>
              <a:rPr lang="en-US" dirty="0" smtClean="0"/>
              <a:t>Spread via contaminated food/water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 smtClean="0"/>
              <a:t>Vibrio</a:t>
            </a:r>
            <a:r>
              <a:rPr lang="en-US" dirty="0" smtClean="0"/>
              <a:t> </a:t>
            </a:r>
            <a:r>
              <a:rPr lang="en-US" dirty="0" err="1" smtClean="0"/>
              <a:t>parahemolyticus</a:t>
            </a:r>
            <a:endParaRPr lang="en-US" dirty="0" smtClean="0"/>
          </a:p>
          <a:p>
            <a:pPr lvl="1"/>
            <a:r>
              <a:rPr lang="en-US" dirty="0" smtClean="0"/>
              <a:t>Improperly cooked seafood, oysters</a:t>
            </a:r>
          </a:p>
          <a:p>
            <a:pPr lvl="1"/>
            <a:r>
              <a:rPr lang="en-US" dirty="0" smtClean="0"/>
              <a:t>GI year-round, wound infections and septicemia in summer</a:t>
            </a:r>
          </a:p>
          <a:p>
            <a:r>
              <a:rPr lang="en-US" dirty="0" err="1" smtClean="0"/>
              <a:t>Vibrio</a:t>
            </a:r>
            <a:r>
              <a:rPr lang="en-US" dirty="0" smtClean="0"/>
              <a:t> </a:t>
            </a:r>
            <a:r>
              <a:rPr lang="en-US" dirty="0" err="1" smtClean="0"/>
              <a:t>vulnificus</a:t>
            </a:r>
            <a:endParaRPr lang="en-US" dirty="0" smtClean="0"/>
          </a:p>
          <a:p>
            <a:pPr lvl="1"/>
            <a:r>
              <a:rPr lang="en-US" dirty="0" smtClean="0"/>
              <a:t>Very virulent</a:t>
            </a:r>
          </a:p>
          <a:p>
            <a:pPr lvl="1"/>
            <a:r>
              <a:rPr lang="en-US" dirty="0" smtClean="0"/>
              <a:t>Eating oysters can cause sepsis</a:t>
            </a:r>
            <a:endParaRPr lang="en-US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Pathogenic E. coil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ETEC (-</a:t>
            </a:r>
            <a:r>
              <a:rPr lang="en-US" dirty="0" err="1" smtClean="0"/>
              <a:t>toxigenic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Traveler’s diarrhea</a:t>
            </a:r>
          </a:p>
          <a:p>
            <a:pPr lvl="1"/>
            <a:r>
              <a:rPr lang="en-US" dirty="0" smtClean="0"/>
              <a:t>Contaminated food/H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 lvl="1"/>
            <a:r>
              <a:rPr lang="en-US" dirty="0" smtClean="0"/>
              <a:t>Toxins cause diarrhea</a:t>
            </a:r>
          </a:p>
          <a:p>
            <a:pPr lvl="2"/>
            <a:r>
              <a:rPr lang="en-US" dirty="0" smtClean="0"/>
              <a:t>LT ↑</a:t>
            </a:r>
            <a:r>
              <a:rPr lang="en-US" dirty="0" err="1" smtClean="0"/>
              <a:t>cAMP</a:t>
            </a:r>
            <a:r>
              <a:rPr lang="en-US" dirty="0" smtClean="0"/>
              <a:t>, ST ↑</a:t>
            </a:r>
            <a:r>
              <a:rPr lang="en-US" dirty="0" err="1" smtClean="0"/>
              <a:t>cGMP</a:t>
            </a:r>
            <a:endParaRPr lang="en-US" dirty="0" smtClean="0"/>
          </a:p>
          <a:p>
            <a:r>
              <a:rPr lang="en-US" dirty="0" smtClean="0"/>
              <a:t>EPEC (-</a:t>
            </a:r>
            <a:r>
              <a:rPr lang="en-US" dirty="0" err="1" smtClean="0"/>
              <a:t>pathgenic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Infant diarrhea</a:t>
            </a:r>
          </a:p>
          <a:p>
            <a:pPr lvl="1"/>
            <a:r>
              <a:rPr lang="en-US" dirty="0" smtClean="0"/>
              <a:t>Effacing of </a:t>
            </a:r>
            <a:r>
              <a:rPr lang="en-US" dirty="0" err="1" smtClean="0"/>
              <a:t>microvilli</a:t>
            </a:r>
            <a:r>
              <a:rPr lang="en-US" dirty="0" smtClean="0"/>
              <a:t>, increased signal </a:t>
            </a:r>
            <a:r>
              <a:rPr lang="en-US" dirty="0" err="1" smtClean="0"/>
              <a:t>transd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Oral/fecal, hands, foods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EHEC (-hemorrhagic)</a:t>
            </a:r>
          </a:p>
          <a:p>
            <a:pPr lvl="1"/>
            <a:r>
              <a:rPr lang="en-US" dirty="0" smtClean="0"/>
              <a:t>Bloody diarrhea</a:t>
            </a:r>
          </a:p>
          <a:p>
            <a:pPr lvl="1"/>
            <a:r>
              <a:rPr lang="en-US" dirty="0" smtClean="0"/>
              <a:t>Fever, HUS (hemolytic anemia, </a:t>
            </a:r>
            <a:r>
              <a:rPr lang="en-US" dirty="0" err="1" smtClean="0"/>
              <a:t>oliguric</a:t>
            </a:r>
            <a:r>
              <a:rPr lang="en-US" dirty="0" smtClean="0"/>
              <a:t> RF, thrombocytopenia)</a:t>
            </a:r>
          </a:p>
          <a:p>
            <a:pPr lvl="1"/>
            <a:r>
              <a:rPr lang="en-US" dirty="0" smtClean="0"/>
              <a:t>E. coli O157:H7</a:t>
            </a:r>
          </a:p>
          <a:p>
            <a:pPr lvl="1"/>
            <a:r>
              <a:rPr lang="en-US" dirty="0" smtClean="0"/>
              <a:t>Shiga-like toxin, </a:t>
            </a:r>
            <a:r>
              <a:rPr lang="en-US" dirty="0" err="1" smtClean="0"/>
              <a:t>Stx</a:t>
            </a:r>
            <a:endParaRPr lang="en-US" dirty="0" smtClean="0"/>
          </a:p>
          <a:p>
            <a:pPr lvl="1"/>
            <a:r>
              <a:rPr lang="en-US" dirty="0" smtClean="0"/>
              <a:t>Burgers, apple juice</a:t>
            </a:r>
          </a:p>
          <a:p>
            <a:pPr lvl="1"/>
            <a:r>
              <a:rPr lang="en-US" dirty="0" smtClean="0"/>
              <a:t>Do not give ATB</a:t>
            </a:r>
          </a:p>
          <a:p>
            <a:r>
              <a:rPr lang="en-US" dirty="0" smtClean="0"/>
              <a:t>EAEC (-adhesive)</a:t>
            </a:r>
            <a:endParaRPr lang="en-US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Invasive Enteric Pathogens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Shigella</a:t>
            </a:r>
            <a:endParaRPr lang="en-US" dirty="0" smtClean="0"/>
          </a:p>
          <a:p>
            <a:pPr lvl="1"/>
            <a:r>
              <a:rPr lang="en-US" dirty="0" smtClean="0"/>
              <a:t>S. </a:t>
            </a:r>
            <a:r>
              <a:rPr lang="en-US" dirty="0" err="1" smtClean="0"/>
              <a:t>dysenteriae</a:t>
            </a:r>
            <a:r>
              <a:rPr lang="en-US" dirty="0" smtClean="0"/>
              <a:t> (developing countries, </a:t>
            </a:r>
            <a:r>
              <a:rPr lang="en-US" dirty="0" err="1" smtClean="0"/>
              <a:t>shiga</a:t>
            </a:r>
            <a:r>
              <a:rPr lang="en-US" dirty="0" smtClean="0"/>
              <a:t> toxin stops protein synthesis), </a:t>
            </a:r>
            <a:r>
              <a:rPr lang="en-US" dirty="0" err="1" smtClean="0"/>
              <a:t>sonnei</a:t>
            </a:r>
            <a:r>
              <a:rPr lang="en-US" dirty="0" smtClean="0"/>
              <a:t> (US), </a:t>
            </a:r>
            <a:r>
              <a:rPr lang="en-US" dirty="0" err="1" smtClean="0"/>
              <a:t>flexneri</a:t>
            </a:r>
            <a:r>
              <a:rPr lang="en-US" dirty="0" smtClean="0"/>
              <a:t>, </a:t>
            </a:r>
            <a:r>
              <a:rPr lang="en-US" dirty="0" err="1" smtClean="0"/>
              <a:t>boydii</a:t>
            </a:r>
            <a:endParaRPr lang="en-US" dirty="0" smtClean="0"/>
          </a:p>
          <a:p>
            <a:pPr lvl="1"/>
            <a:r>
              <a:rPr lang="en-US" dirty="0" smtClean="0"/>
              <a:t>Resistant to acid</a:t>
            </a:r>
          </a:p>
          <a:p>
            <a:pPr lvl="1"/>
            <a:r>
              <a:rPr lang="en-US" dirty="0" smtClean="0"/>
              <a:t>70% &lt;15 </a:t>
            </a:r>
            <a:r>
              <a:rPr lang="en-US" dirty="0" err="1" smtClean="0"/>
              <a:t>yo</a:t>
            </a:r>
            <a:r>
              <a:rPr lang="en-US" dirty="0" smtClean="0"/>
              <a:t> kids</a:t>
            </a:r>
          </a:p>
          <a:p>
            <a:pPr lvl="1"/>
            <a:r>
              <a:rPr lang="en-US" dirty="0" smtClean="0"/>
              <a:t>Invade colon, multiply </a:t>
            </a:r>
            <a:r>
              <a:rPr lang="en-US" dirty="0" err="1" smtClean="0"/>
              <a:t>intracellularly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Salmonella</a:t>
            </a:r>
          </a:p>
          <a:p>
            <a:pPr lvl="1"/>
            <a:r>
              <a:rPr lang="en-US" dirty="0" smtClean="0"/>
              <a:t>S. </a:t>
            </a:r>
            <a:r>
              <a:rPr lang="en-US" dirty="0" err="1" smtClean="0"/>
              <a:t>typhi</a:t>
            </a:r>
            <a:r>
              <a:rPr lang="en-US" dirty="0" smtClean="0"/>
              <a:t> (humans), </a:t>
            </a:r>
            <a:r>
              <a:rPr lang="en-US" dirty="0" err="1" smtClean="0"/>
              <a:t>choleraesuis</a:t>
            </a:r>
            <a:r>
              <a:rPr lang="en-US" dirty="0" smtClean="0"/>
              <a:t> (pigs), </a:t>
            </a:r>
            <a:r>
              <a:rPr lang="en-US" dirty="0" err="1" smtClean="0"/>
              <a:t>typhimurium</a:t>
            </a:r>
            <a:r>
              <a:rPr lang="en-US" dirty="0" smtClean="0"/>
              <a:t> (US)</a:t>
            </a:r>
          </a:p>
          <a:p>
            <a:pPr lvl="1"/>
            <a:r>
              <a:rPr lang="en-US" dirty="0" smtClean="0"/>
              <a:t>Typhoid fever</a:t>
            </a:r>
          </a:p>
          <a:p>
            <a:pPr lvl="1"/>
            <a:r>
              <a:rPr lang="en-US" dirty="0" smtClean="0"/>
              <a:t>Bacteria invade and divide in macrophages</a:t>
            </a:r>
          </a:p>
          <a:p>
            <a:pPr lvl="1"/>
            <a:r>
              <a:rPr lang="en-US" dirty="0" smtClean="0"/>
              <a:t>Carrier in gallbladder</a:t>
            </a:r>
          </a:p>
          <a:p>
            <a:pPr lvl="1"/>
            <a:r>
              <a:rPr lang="en-US" dirty="0" err="1" smtClean="0"/>
              <a:t>Tx</a:t>
            </a:r>
            <a:r>
              <a:rPr lang="en-US" dirty="0" smtClean="0"/>
              <a:t> (</a:t>
            </a:r>
            <a:r>
              <a:rPr lang="en-US" dirty="0" err="1" smtClean="0"/>
              <a:t>typhi</a:t>
            </a:r>
            <a:r>
              <a:rPr lang="en-US" dirty="0" smtClean="0"/>
              <a:t>) </a:t>
            </a:r>
            <a:r>
              <a:rPr lang="en-US" dirty="0" err="1" smtClean="0"/>
              <a:t>ampicillin</a:t>
            </a:r>
            <a:r>
              <a:rPr lang="en-US" dirty="0" smtClean="0"/>
              <a:t>, </a:t>
            </a:r>
            <a:r>
              <a:rPr lang="en-US" dirty="0" err="1" smtClean="0"/>
              <a:t>cefriaxone</a:t>
            </a:r>
            <a:r>
              <a:rPr lang="en-US" dirty="0" smtClean="0"/>
              <a:t>, </a:t>
            </a:r>
            <a:r>
              <a:rPr lang="en-US" dirty="0" err="1" smtClean="0"/>
              <a:t>bactrim</a:t>
            </a:r>
            <a:endParaRPr lang="en-US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Invasive Enteric Pathogens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Yersinia</a:t>
            </a:r>
            <a:endParaRPr lang="en-US" dirty="0" smtClean="0"/>
          </a:p>
          <a:p>
            <a:pPr lvl="1"/>
            <a:r>
              <a:rPr lang="en-US" dirty="0" smtClean="0"/>
              <a:t>Y. </a:t>
            </a:r>
            <a:r>
              <a:rPr lang="en-US" dirty="0" err="1" smtClean="0"/>
              <a:t>enterocolitica</a:t>
            </a:r>
            <a:r>
              <a:rPr lang="en-US" dirty="0" smtClean="0"/>
              <a:t> and </a:t>
            </a:r>
            <a:r>
              <a:rPr lang="en-US" dirty="0" err="1" smtClean="0"/>
              <a:t>pseudotuberculosis</a:t>
            </a:r>
            <a:endParaRPr lang="en-US" dirty="0" smtClean="0"/>
          </a:p>
          <a:p>
            <a:pPr lvl="1"/>
            <a:r>
              <a:rPr lang="en-US" dirty="0" smtClean="0"/>
              <a:t>Resist </a:t>
            </a:r>
            <a:r>
              <a:rPr lang="en-US" dirty="0" err="1" smtClean="0"/>
              <a:t>phagocytosis</a:t>
            </a:r>
            <a:endParaRPr lang="en-US" dirty="0" smtClean="0"/>
          </a:p>
          <a:p>
            <a:pPr lvl="1"/>
            <a:r>
              <a:rPr lang="en-US" dirty="0" smtClean="0"/>
              <a:t>Blood transfusion disease (grow at 4C)</a:t>
            </a:r>
          </a:p>
          <a:p>
            <a:pPr lvl="1"/>
            <a:r>
              <a:rPr lang="en-US" dirty="0" smtClean="0"/>
              <a:t>Belgian chocolates</a:t>
            </a:r>
          </a:p>
          <a:p>
            <a:pPr lvl="1"/>
            <a:r>
              <a:rPr lang="en-US" dirty="0" smtClean="0"/>
              <a:t>Mimic appendicitis</a:t>
            </a:r>
          </a:p>
          <a:p>
            <a:pPr lvl="1"/>
            <a:r>
              <a:rPr lang="en-US" dirty="0" err="1" smtClean="0"/>
              <a:t>Tx</a:t>
            </a:r>
            <a:r>
              <a:rPr lang="en-US" dirty="0" smtClean="0"/>
              <a:t>: </a:t>
            </a:r>
            <a:r>
              <a:rPr lang="en-US" dirty="0" err="1" smtClean="0"/>
              <a:t>Cipro</a:t>
            </a:r>
            <a:r>
              <a:rPr lang="en-US" dirty="0" smtClean="0"/>
              <a:t>, TMP-SMX, third gen </a:t>
            </a:r>
            <a:r>
              <a:rPr lang="en-US" dirty="0" err="1" smtClean="0"/>
              <a:t>ceph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Camphylobacter</a:t>
            </a:r>
            <a:endParaRPr lang="en-US" dirty="0" smtClean="0"/>
          </a:p>
          <a:p>
            <a:pPr lvl="1"/>
            <a:r>
              <a:rPr lang="en-US" dirty="0" smtClean="0"/>
              <a:t>Small </a:t>
            </a:r>
            <a:r>
              <a:rPr lang="en-US" dirty="0" smtClean="0"/>
              <a:t>Gm- commas</a:t>
            </a:r>
          </a:p>
          <a:p>
            <a:pPr lvl="1"/>
            <a:r>
              <a:rPr lang="en-US" dirty="0" smtClean="0"/>
              <a:t>C. </a:t>
            </a:r>
            <a:r>
              <a:rPr lang="en-US" dirty="0" err="1" smtClean="0"/>
              <a:t>jejuni</a:t>
            </a:r>
            <a:r>
              <a:rPr lang="en-US" dirty="0" smtClean="0"/>
              <a:t> (most common US gastroenteritis, poultry, </a:t>
            </a:r>
            <a:r>
              <a:rPr lang="en-US" dirty="0" smtClean="0"/>
              <a:t>unpasteurized milk</a:t>
            </a:r>
            <a:r>
              <a:rPr lang="en-US" dirty="0" smtClean="0"/>
              <a:t>, water)</a:t>
            </a:r>
            <a:br>
              <a:rPr lang="en-US" dirty="0" smtClean="0"/>
            </a:br>
            <a:r>
              <a:rPr lang="en-US" dirty="0" smtClean="0"/>
              <a:t>C. fetus (spread to </a:t>
            </a:r>
            <a:r>
              <a:rPr lang="en-US" dirty="0" smtClean="0"/>
              <a:t>blood)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C. </a:t>
            </a:r>
            <a:r>
              <a:rPr lang="en-US" dirty="0" err="1" smtClean="0"/>
              <a:t>upsaliensis</a:t>
            </a:r>
            <a:r>
              <a:rPr lang="en-US" dirty="0" smtClean="0"/>
              <a:t> (</a:t>
            </a:r>
            <a:r>
              <a:rPr lang="en-US" dirty="0" smtClean="0"/>
              <a:t>uncommon)</a:t>
            </a:r>
            <a:endParaRPr lang="en-US" dirty="0" smtClean="0"/>
          </a:p>
          <a:p>
            <a:pPr lvl="1"/>
            <a:r>
              <a:rPr lang="en-US" dirty="0" smtClean="0"/>
              <a:t>Damage jejunum mucosa, ulceration, self-limited</a:t>
            </a:r>
          </a:p>
          <a:p>
            <a:pPr lvl="1"/>
            <a:r>
              <a:rPr lang="en-US" dirty="0" err="1" smtClean="0"/>
              <a:t>Guillan-Barre</a:t>
            </a:r>
            <a:r>
              <a:rPr lang="en-US" dirty="0" smtClean="0"/>
              <a:t> </a:t>
            </a:r>
            <a:r>
              <a:rPr lang="en-US" dirty="0" err="1" smtClean="0"/>
              <a:t>sequale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Helicobacter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H. pylori</a:t>
            </a:r>
          </a:p>
          <a:p>
            <a:pPr lvl="1"/>
            <a:r>
              <a:rPr lang="en-US" dirty="0" smtClean="0"/>
              <a:t>Spiral </a:t>
            </a:r>
            <a:r>
              <a:rPr lang="en-US" dirty="0" smtClean="0"/>
              <a:t>Gm- rods</a:t>
            </a:r>
          </a:p>
          <a:p>
            <a:pPr lvl="1"/>
            <a:r>
              <a:rPr lang="en-US" dirty="0" smtClean="0"/>
              <a:t>Corkscrew </a:t>
            </a:r>
            <a:r>
              <a:rPr lang="en-US" dirty="0" smtClean="0"/>
              <a:t>motility</a:t>
            </a:r>
          </a:p>
          <a:p>
            <a:pPr lvl="1"/>
            <a:r>
              <a:rPr lang="en-US" dirty="0" err="1" smtClean="0"/>
              <a:t>Urease</a:t>
            </a:r>
            <a:r>
              <a:rPr lang="en-US" dirty="0" smtClean="0"/>
              <a:t> production</a:t>
            </a:r>
          </a:p>
          <a:p>
            <a:pPr lvl="1"/>
            <a:r>
              <a:rPr lang="en-US" dirty="0" smtClean="0"/>
              <a:t>Peptic/duodenal ulcers, gastritis, carcinoma, MALT lymphoma</a:t>
            </a:r>
          </a:p>
          <a:p>
            <a:pPr lvl="1"/>
            <a:r>
              <a:rPr lang="en-US" dirty="0" smtClean="0"/>
              <a:t>Fecal-oral transmission</a:t>
            </a:r>
          </a:p>
          <a:p>
            <a:pPr lvl="1"/>
            <a:r>
              <a:rPr lang="en-US" dirty="0" err="1" smtClean="0"/>
              <a:t>Dx</a:t>
            </a:r>
            <a:r>
              <a:rPr lang="en-US" dirty="0" smtClean="0"/>
              <a:t> ELISA, </a:t>
            </a:r>
            <a:r>
              <a:rPr lang="en-US" dirty="0" err="1" smtClean="0"/>
              <a:t>urease</a:t>
            </a:r>
            <a:r>
              <a:rPr lang="en-US" dirty="0" smtClean="0"/>
              <a:t> breath test, silver stain, biopsy</a:t>
            </a:r>
          </a:p>
          <a:p>
            <a:pPr lvl="1"/>
            <a:r>
              <a:rPr lang="en-US" dirty="0" err="1" smtClean="0"/>
              <a:t>Tx</a:t>
            </a:r>
            <a:r>
              <a:rPr lang="en-US" dirty="0" smtClean="0"/>
              <a:t> proton pump inhibitor + tetra + metro + bismuth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H. </a:t>
            </a:r>
            <a:r>
              <a:rPr lang="en-US" dirty="0" err="1" smtClean="0"/>
              <a:t>cinaedi</a:t>
            </a:r>
            <a:endParaRPr lang="en-US" dirty="0" smtClean="0"/>
          </a:p>
          <a:p>
            <a:pPr lvl="1"/>
            <a:r>
              <a:rPr lang="en-US" dirty="0" smtClean="0"/>
              <a:t>Gastroenteritis, septicemia, </a:t>
            </a:r>
            <a:r>
              <a:rPr lang="en-US" dirty="0" err="1" smtClean="0"/>
              <a:t>proctitis</a:t>
            </a:r>
            <a:r>
              <a:rPr lang="en-US" dirty="0" smtClean="0"/>
              <a:t>, </a:t>
            </a:r>
            <a:r>
              <a:rPr lang="en-US" dirty="0" err="1" smtClean="0"/>
              <a:t>cellulitis</a:t>
            </a:r>
            <a:r>
              <a:rPr lang="en-US" dirty="0" smtClean="0"/>
              <a:t>, sepsis in ICH</a:t>
            </a:r>
          </a:p>
          <a:p>
            <a:pPr lvl="1"/>
            <a:r>
              <a:rPr lang="en-US" dirty="0" smtClean="0"/>
              <a:t>Homosexual men</a:t>
            </a:r>
          </a:p>
          <a:p>
            <a:pPr lvl="1"/>
            <a:r>
              <a:rPr lang="en-US" dirty="0" err="1" smtClean="0"/>
              <a:t>Tx</a:t>
            </a:r>
            <a:r>
              <a:rPr lang="en-US" dirty="0" smtClean="0"/>
              <a:t> amp and/or gent</a:t>
            </a:r>
          </a:p>
          <a:p>
            <a:r>
              <a:rPr lang="en-US" dirty="0" smtClean="0"/>
              <a:t>H. </a:t>
            </a:r>
            <a:r>
              <a:rPr lang="en-US" dirty="0" err="1" smtClean="0"/>
              <a:t>fennelliae</a:t>
            </a:r>
            <a:endParaRPr lang="en-US" dirty="0" smtClean="0"/>
          </a:p>
          <a:p>
            <a:pPr lvl="1"/>
            <a:r>
              <a:rPr lang="en-US" dirty="0" smtClean="0"/>
              <a:t>Gastroenteritis, septicemia, </a:t>
            </a:r>
            <a:r>
              <a:rPr lang="en-US" dirty="0" err="1" smtClean="0"/>
              <a:t>proctitis</a:t>
            </a:r>
            <a:endParaRPr lang="en-US" dirty="0" smtClean="0"/>
          </a:p>
          <a:p>
            <a:pPr lvl="1"/>
            <a:r>
              <a:rPr lang="en-US" dirty="0" smtClean="0"/>
              <a:t>Homosexual men</a:t>
            </a:r>
          </a:p>
          <a:p>
            <a:pPr lvl="1"/>
            <a:r>
              <a:rPr lang="en-US" dirty="0" err="1" smtClean="0"/>
              <a:t>Tx</a:t>
            </a:r>
            <a:r>
              <a:rPr lang="en-US" dirty="0" smtClean="0"/>
              <a:t> amp and/or gent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Bioterrorism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dirty="0" smtClean="0"/>
              <a:t>Plague</a:t>
            </a:r>
          </a:p>
          <a:p>
            <a:pPr algn="ctr"/>
            <a:r>
              <a:rPr lang="en-US" i="1" dirty="0" err="1" smtClean="0"/>
              <a:t>Yrsinia</a:t>
            </a:r>
            <a:r>
              <a:rPr lang="en-US" i="1" dirty="0" smtClean="0"/>
              <a:t> </a:t>
            </a:r>
            <a:r>
              <a:rPr lang="en-US" i="1" dirty="0" err="1" smtClean="0"/>
              <a:t>pestis</a:t>
            </a:r>
            <a:endParaRPr lang="en-US" i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“Black Death”, infected fleas</a:t>
            </a:r>
          </a:p>
          <a:p>
            <a:r>
              <a:rPr lang="en-US" dirty="0" smtClean="0"/>
              <a:t>Bubonic – 1-10 cm buboes on skin w/ edema, flu-like symptoms w/ </a:t>
            </a:r>
            <a:r>
              <a:rPr lang="en-US" dirty="0" err="1" smtClean="0"/>
              <a:t>abd</a:t>
            </a:r>
            <a:r>
              <a:rPr lang="en-US" dirty="0" smtClean="0"/>
              <a:t> pain</a:t>
            </a:r>
          </a:p>
          <a:p>
            <a:r>
              <a:rPr lang="en-US" dirty="0" err="1" smtClean="0"/>
              <a:t>Septicemic</a:t>
            </a:r>
            <a:r>
              <a:rPr lang="en-US" dirty="0" smtClean="0"/>
              <a:t> - secondary septicemia, thromboses in </a:t>
            </a:r>
            <a:r>
              <a:rPr lang="en-US" dirty="0" err="1" smtClean="0"/>
              <a:t>acral</a:t>
            </a:r>
            <a:r>
              <a:rPr lang="en-US" dirty="0" smtClean="0"/>
              <a:t> v. leading to necrosis</a:t>
            </a:r>
          </a:p>
          <a:p>
            <a:r>
              <a:rPr lang="en-US" dirty="0" err="1" smtClean="0"/>
              <a:t>Penumonic</a:t>
            </a:r>
            <a:r>
              <a:rPr lang="en-US" dirty="0" smtClean="0"/>
              <a:t> – acute </a:t>
            </a:r>
            <a:r>
              <a:rPr lang="en-US" dirty="0" err="1" smtClean="0"/>
              <a:t>fulminant</a:t>
            </a:r>
            <a:r>
              <a:rPr lang="en-US" dirty="0" smtClean="0"/>
              <a:t> symptoms, nearly 100% mortality rate</a:t>
            </a:r>
          </a:p>
          <a:p>
            <a:r>
              <a:rPr lang="en-US" dirty="0" err="1" smtClean="0"/>
              <a:t>Tx</a:t>
            </a:r>
            <a:r>
              <a:rPr lang="en-US" dirty="0" smtClean="0"/>
              <a:t>: Streptomycin or </a:t>
            </a:r>
            <a:r>
              <a:rPr lang="en-US" dirty="0" err="1" smtClean="0"/>
              <a:t>Doxycycline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dirty="0" smtClean="0"/>
              <a:t>Q Fever</a:t>
            </a:r>
          </a:p>
          <a:p>
            <a:pPr algn="ctr"/>
            <a:r>
              <a:rPr lang="en-US" i="1" dirty="0" err="1" smtClean="0"/>
              <a:t>Coxiella</a:t>
            </a:r>
            <a:r>
              <a:rPr lang="en-US" i="1" dirty="0" smtClean="0"/>
              <a:t> </a:t>
            </a:r>
            <a:r>
              <a:rPr lang="en-US" i="1" dirty="0" err="1" smtClean="0"/>
              <a:t>burnetii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Nonspecific febrile syndrome, pneumonia</a:t>
            </a:r>
          </a:p>
          <a:p>
            <a:r>
              <a:rPr lang="en-US" dirty="0" smtClean="0"/>
              <a:t>Hepatitis, </a:t>
            </a:r>
            <a:r>
              <a:rPr lang="en-US" dirty="0" err="1" smtClean="0"/>
              <a:t>endocarditis</a:t>
            </a:r>
            <a:r>
              <a:rPr lang="en-US" dirty="0" smtClean="0"/>
              <a:t>, </a:t>
            </a:r>
            <a:r>
              <a:rPr lang="en-US" dirty="0" err="1" smtClean="0"/>
              <a:t>granulomatous</a:t>
            </a:r>
            <a:r>
              <a:rPr lang="en-US" dirty="0" smtClean="0"/>
              <a:t> complications</a:t>
            </a:r>
          </a:p>
          <a:p>
            <a:r>
              <a:rPr lang="en-US" dirty="0" err="1" smtClean="0"/>
              <a:t>Tx</a:t>
            </a:r>
            <a:r>
              <a:rPr lang="en-US" dirty="0" smtClean="0"/>
              <a:t>: </a:t>
            </a:r>
            <a:r>
              <a:rPr lang="en-US" dirty="0" err="1" smtClean="0"/>
              <a:t>Doxycycline</a:t>
            </a:r>
            <a:r>
              <a:rPr lang="en-US" dirty="0" smtClean="0"/>
              <a:t> 14-21d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Bioterrorism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dirty="0" smtClean="0"/>
              <a:t>Smallpox</a:t>
            </a:r>
          </a:p>
          <a:p>
            <a:pPr algn="ctr"/>
            <a:r>
              <a:rPr lang="en-US" i="1" dirty="0" err="1" smtClean="0"/>
              <a:t>Variola</a:t>
            </a:r>
            <a:r>
              <a:rPr lang="en-US" i="1" dirty="0" smtClean="0"/>
              <a:t> major</a:t>
            </a:r>
            <a:endParaRPr lang="en-US" i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Officially eradicated</a:t>
            </a:r>
          </a:p>
          <a:p>
            <a:r>
              <a:rPr lang="en-US" dirty="0" smtClean="0"/>
              <a:t>Incubation 10-14d</a:t>
            </a:r>
          </a:p>
          <a:p>
            <a:r>
              <a:rPr lang="en-US" dirty="0" smtClean="0"/>
              <a:t>High fever, HA, backache, vomiting, rash on palm/sole</a:t>
            </a:r>
          </a:p>
          <a:p>
            <a:r>
              <a:rPr lang="en-US" dirty="0" smtClean="0"/>
              <a:t>Highly contagious</a:t>
            </a:r>
          </a:p>
          <a:p>
            <a:r>
              <a:rPr lang="en-US" dirty="0" smtClean="0"/>
              <a:t>No </a:t>
            </a:r>
            <a:r>
              <a:rPr lang="en-US" dirty="0" err="1" smtClean="0"/>
              <a:t>tx</a:t>
            </a:r>
            <a:r>
              <a:rPr lang="en-US" dirty="0" smtClean="0"/>
              <a:t>, vaccine within 3-5d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dirty="0" smtClean="0"/>
              <a:t>Tularemia</a:t>
            </a:r>
          </a:p>
          <a:p>
            <a:pPr algn="ctr"/>
            <a:r>
              <a:rPr lang="en-US" i="1" dirty="0" err="1" smtClean="0"/>
              <a:t>Francisella</a:t>
            </a:r>
            <a:r>
              <a:rPr lang="en-US" i="1" dirty="0" smtClean="0"/>
              <a:t> </a:t>
            </a:r>
            <a:r>
              <a:rPr lang="en-US" i="1" dirty="0" err="1" smtClean="0"/>
              <a:t>tularensis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One of most infectious bacteria in world</a:t>
            </a:r>
          </a:p>
          <a:p>
            <a:r>
              <a:rPr lang="en-US" dirty="0" smtClean="0"/>
              <a:t>Tick/insect bites</a:t>
            </a:r>
          </a:p>
          <a:p>
            <a:r>
              <a:rPr lang="en-US" dirty="0" smtClean="0"/>
              <a:t>Incubation 10-14d</a:t>
            </a:r>
          </a:p>
          <a:p>
            <a:r>
              <a:rPr lang="en-US" dirty="0" smtClean="0"/>
              <a:t>Fever, chills, HA, cough, lethargy, skin ulcers, lymph-</a:t>
            </a:r>
            <a:r>
              <a:rPr lang="en-US" dirty="0" err="1" smtClean="0"/>
              <a:t>adenopahty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Bioterrorism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dirty="0" smtClean="0"/>
              <a:t>GB</a:t>
            </a:r>
          </a:p>
          <a:p>
            <a:pPr algn="ctr"/>
            <a:r>
              <a:rPr lang="en-US" i="1" dirty="0" err="1" smtClean="0"/>
              <a:t>Sarin</a:t>
            </a:r>
            <a:endParaRPr lang="en-US" i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Binary weapon – two non-lethal reagents mix to form </a:t>
            </a:r>
            <a:r>
              <a:rPr lang="en-US" dirty="0" err="1" smtClean="0"/>
              <a:t>sarin</a:t>
            </a:r>
            <a:r>
              <a:rPr lang="en-US" dirty="0" smtClean="0"/>
              <a:t> gas</a:t>
            </a:r>
          </a:p>
          <a:p>
            <a:r>
              <a:rPr lang="en-US" dirty="0" smtClean="0"/>
              <a:t>Inhibit </a:t>
            </a:r>
            <a:r>
              <a:rPr lang="en-US" dirty="0" err="1" smtClean="0"/>
              <a:t>ACHe</a:t>
            </a:r>
            <a:r>
              <a:rPr lang="en-US" dirty="0" smtClean="0"/>
              <a:t>, </a:t>
            </a:r>
            <a:r>
              <a:rPr lang="en-US" dirty="0" err="1" smtClean="0"/>
              <a:t>phosphonate</a:t>
            </a:r>
            <a:r>
              <a:rPr lang="en-US" dirty="0" smtClean="0"/>
              <a:t> esters, light brown oil</a:t>
            </a:r>
          </a:p>
          <a:p>
            <a:r>
              <a:rPr lang="en-US" dirty="0" smtClean="0"/>
              <a:t>If mild: dim vision, salivation, chest tightness</a:t>
            </a:r>
          </a:p>
          <a:p>
            <a:endParaRPr lang="en-US" dirty="0" smtClean="0"/>
          </a:p>
          <a:p>
            <a:r>
              <a:rPr lang="en-US" dirty="0" err="1" smtClean="0"/>
              <a:t>Tx</a:t>
            </a:r>
            <a:r>
              <a:rPr lang="en-US" dirty="0" smtClean="0"/>
              <a:t>: Atropine and 2PAMCl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VX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1000x more toxic than GB</a:t>
            </a:r>
          </a:p>
          <a:p>
            <a:r>
              <a:rPr lang="en-US" dirty="0" smtClean="0"/>
              <a:t>Persists in soil for 6d</a:t>
            </a:r>
          </a:p>
          <a:p>
            <a:r>
              <a:rPr lang="en-US" dirty="0" smtClean="0"/>
              <a:t>Binary weapon</a:t>
            </a:r>
          </a:p>
          <a:p>
            <a:r>
              <a:rPr lang="en-US" dirty="0" smtClean="0"/>
              <a:t>Inhibits </a:t>
            </a:r>
            <a:r>
              <a:rPr lang="en-US" dirty="0" err="1" smtClean="0"/>
              <a:t>ACHe</a:t>
            </a:r>
            <a:r>
              <a:rPr lang="en-US" dirty="0" smtClean="0"/>
              <a:t>, </a:t>
            </a:r>
            <a:r>
              <a:rPr lang="en-US" dirty="0" err="1" smtClean="0"/>
              <a:t>phosphonate</a:t>
            </a:r>
            <a:r>
              <a:rPr lang="en-US" dirty="0" smtClean="0"/>
              <a:t> esters, light brown oil</a:t>
            </a:r>
          </a:p>
          <a:p>
            <a:r>
              <a:rPr lang="en-US" dirty="0" smtClean="0"/>
              <a:t>If severe: stop breathing, paralysis, seizures, LOC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765</TotalTime>
  <Words>3857</Words>
  <Application>Microsoft Office PowerPoint</Application>
  <PresentationFormat>On-screen Show (4:3)</PresentationFormat>
  <Paragraphs>741</Paragraphs>
  <Slides>69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0" baseType="lpstr">
      <vt:lpstr>Office Theme</vt:lpstr>
      <vt:lpstr>Infectious Diseases</vt:lpstr>
      <vt:lpstr>Sepsis</vt:lpstr>
      <vt:lpstr>Fever / Hyperthermia</vt:lpstr>
      <vt:lpstr>Bioterrorism</vt:lpstr>
      <vt:lpstr>Bioterrorism</vt:lpstr>
      <vt:lpstr>Bioterrorism</vt:lpstr>
      <vt:lpstr>Bioterrorism</vt:lpstr>
      <vt:lpstr>Bioterrorism</vt:lpstr>
      <vt:lpstr>Bioterrorism</vt:lpstr>
      <vt:lpstr>Bioterrorism</vt:lpstr>
      <vt:lpstr>Bioterrorism</vt:lpstr>
      <vt:lpstr>Bioterrorism</vt:lpstr>
      <vt:lpstr>Immunocompromised</vt:lpstr>
      <vt:lpstr>Complement Deficiency</vt:lpstr>
      <vt:lpstr>Ig/B-Cell Deficiency</vt:lpstr>
      <vt:lpstr>Neutrophil Deficiency</vt:lpstr>
      <vt:lpstr>Neutrophil Deficiency</vt:lpstr>
      <vt:lpstr>Spleen “Deficiency”</vt:lpstr>
      <vt:lpstr>T-Cell Deficiency</vt:lpstr>
      <vt:lpstr>Food Safety</vt:lpstr>
      <vt:lpstr>Tuberculosis Mycobacterium tuberculosis, bovis, africanum</vt:lpstr>
      <vt:lpstr>Tuberculosis Mycobacterium tuberculosis, bovis, africanum</vt:lpstr>
      <vt:lpstr>Leprosy Mycobacterium leprae</vt:lpstr>
      <vt:lpstr>AIDS HIV infection</vt:lpstr>
      <vt:lpstr>AIDS HIV infection</vt:lpstr>
      <vt:lpstr>Gonorrhea Neisseria gonorrhoeae</vt:lpstr>
      <vt:lpstr>Chlamydia C. trachomatis, psittaci, pneumoniae</vt:lpstr>
      <vt:lpstr>Chlamydia C. trachomatis, psittaci, pneumoniae</vt:lpstr>
      <vt:lpstr>Trichomonas Vaginalis</vt:lpstr>
      <vt:lpstr>Bacterial Vaginosis Gardnerella or Mobiluncus</vt:lpstr>
      <vt:lpstr>Herpes Simplex HSV-1/2</vt:lpstr>
      <vt:lpstr>Syphilis Treponema pallidum</vt:lpstr>
      <vt:lpstr>Syphilis Treponema pallidum</vt:lpstr>
      <vt:lpstr>Chancroid H. ducreyi</vt:lpstr>
      <vt:lpstr>Donovanosis Klebsiella granulomatis</vt:lpstr>
      <vt:lpstr>TORCH Syndrome</vt:lpstr>
      <vt:lpstr>TORCH Syndrome</vt:lpstr>
      <vt:lpstr>TORCH Syndrome</vt:lpstr>
      <vt:lpstr>TORCH Syndrome</vt:lpstr>
      <vt:lpstr>Other Congenital</vt:lpstr>
      <vt:lpstr>Endocarditis</vt:lpstr>
      <vt:lpstr>Endocarditis</vt:lpstr>
      <vt:lpstr>Endocarditis</vt:lpstr>
      <vt:lpstr>Endocarditis</vt:lpstr>
      <vt:lpstr>Respiratory Diseases</vt:lpstr>
      <vt:lpstr>Respiratory Diseases</vt:lpstr>
      <vt:lpstr>Respiratory Diseases</vt:lpstr>
      <vt:lpstr>Acute Bacterial Meningitis</vt:lpstr>
      <vt:lpstr>Acute Viral Meningitis</vt:lpstr>
      <vt:lpstr>Chronic Meningitis</vt:lpstr>
      <vt:lpstr>Intracranial Abscess</vt:lpstr>
      <vt:lpstr>Viral Encephalitis</vt:lpstr>
      <vt:lpstr>Subdural Empyema</vt:lpstr>
      <vt:lpstr>Epidural Abscess</vt:lpstr>
      <vt:lpstr>Nosocomial Precautions</vt:lpstr>
      <vt:lpstr>Nosocomial Risks and Numbers</vt:lpstr>
      <vt:lpstr>UTIs</vt:lpstr>
      <vt:lpstr>UTIs</vt:lpstr>
      <vt:lpstr>Other UTIs</vt:lpstr>
      <vt:lpstr>Cellulitis Staph. aureus | Strep. pyogenes</vt:lpstr>
      <vt:lpstr>Skin and Soft Tissue Diseases</vt:lpstr>
      <vt:lpstr>Skin and Soft Tissue Infections</vt:lpstr>
      <vt:lpstr>Skin and Soft Tissue Infections</vt:lpstr>
      <vt:lpstr>GI Infections</vt:lpstr>
      <vt:lpstr>Vibrios</vt:lpstr>
      <vt:lpstr>Pathogenic E. coil</vt:lpstr>
      <vt:lpstr>Invasive Enteric Pathogens</vt:lpstr>
      <vt:lpstr>Invasive Enteric Pathogens</vt:lpstr>
      <vt:lpstr>Helicobacter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Infectious Diseases</dc:title>
  <dc:creator>JP</dc:creator>
  <cp:lastModifiedBy>JP</cp:lastModifiedBy>
  <cp:revision>83</cp:revision>
  <dcterms:created xsi:type="dcterms:W3CDTF">2008-11-12T15:59:22Z</dcterms:created>
  <dcterms:modified xsi:type="dcterms:W3CDTF">2008-11-14T04:55:07Z</dcterms:modified>
</cp:coreProperties>
</file>